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5"/>
  </p:notes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 id="272" r:id="rId53"/>
    <p:sldId id="273" r:id="rId54"/>
    <p:sldId id="274" r:id="rId55"/>
    <p:sldId id="275" r:id="rId56"/>
    <p:sldId id="276" r:id="rId57"/>
    <p:sldId id="277" r:id="rId58"/>
    <p:sldId id="278" r:id="rId59"/>
    <p:sldId id="279" r:id="rId60"/>
    <p:sldId id="280" r:id="rId61"/>
    <p:sldId id="281" r:id="rId62"/>
    <p:sldId id="282" r:id="rId63"/>
    <p:sldId id="283" r:id="rId64"/>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rchive" charset="1" panose="02000506040000020004"/>
      <p:regular r:id="rId14"/>
    </p:embeddedFont>
    <p:embeddedFont>
      <p:font typeface="IBM Plex Sans" charset="1" panose="020B0503050203000203"/>
      <p:regular r:id="rId15"/>
    </p:embeddedFont>
    <p:embeddedFont>
      <p:font typeface="IBM Plex Sans Bold" charset="1" panose="020B0803050203000203"/>
      <p:regular r:id="rId16"/>
    </p:embeddedFont>
    <p:embeddedFont>
      <p:font typeface="IBM Plex Sans Italics" charset="1" panose="020B0503050203000203"/>
      <p:regular r:id="rId17"/>
    </p:embeddedFont>
    <p:embeddedFont>
      <p:font typeface="IBM Plex Sans Bold Italics" charset="1" panose="020B0803050203000203"/>
      <p:regular r:id="rId18"/>
    </p:embeddedFont>
    <p:embeddedFont>
      <p:font typeface="IBM Plex Sans Thin" charset="1" panose="020B0203050203000203"/>
      <p:regular r:id="rId19"/>
    </p:embeddedFont>
    <p:embeddedFont>
      <p:font typeface="IBM Plex Sans Thin Italics" charset="1" panose="020B0203050203000203"/>
      <p:regular r:id="rId20"/>
    </p:embeddedFont>
    <p:embeddedFont>
      <p:font typeface="IBM Plex Sans Medium" charset="1" panose="020B0603050203000203"/>
      <p:regular r:id="rId21"/>
    </p:embeddedFont>
    <p:embeddedFont>
      <p:font typeface="IBM Plex Sans Medium Italics" charset="1" panose="020B0603050203000203"/>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Open Sans" charset="1" panose="020B0606030504020204"/>
      <p:regular r:id="rId29"/>
    </p:embeddedFont>
    <p:embeddedFont>
      <p:font typeface="Open Sans Bold" charset="1" panose="020B0806030504020204"/>
      <p:regular r:id="rId30"/>
    </p:embeddedFont>
    <p:embeddedFont>
      <p:font typeface="Open Sans Italics" charset="1" panose="020B0606030504020204"/>
      <p:regular r:id="rId31"/>
    </p:embeddedFont>
    <p:embeddedFont>
      <p:font typeface="Open Sans Bold Italics" charset="1" panose="020B0806030504020204"/>
      <p:regular r:id="rId32"/>
    </p:embeddedFont>
    <p:embeddedFont>
      <p:font typeface="Open Sans Light" charset="1" panose="020B0306030504020204"/>
      <p:regular r:id="rId33"/>
    </p:embeddedFont>
    <p:embeddedFont>
      <p:font typeface="Open Sans Light Italics" charset="1" panose="020B0306030504020204"/>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49" Target="slides/slide13.xml" Type="http://schemas.openxmlformats.org/officeDocument/2006/relationships/slide"/><Relationship Id="rId5" Target="tableStyles.xml" Type="http://schemas.openxmlformats.org/officeDocument/2006/relationships/tableStyles"/><Relationship Id="rId50" Target="slides/slide14.xml" Type="http://schemas.openxmlformats.org/officeDocument/2006/relationships/slide"/><Relationship Id="rId51" Target="slides/slide15.xml" Type="http://schemas.openxmlformats.org/officeDocument/2006/relationships/slide"/><Relationship Id="rId52" Target="slides/slide16.xml" Type="http://schemas.openxmlformats.org/officeDocument/2006/relationships/slide"/><Relationship Id="rId53" Target="slides/slide17.xml" Type="http://schemas.openxmlformats.org/officeDocument/2006/relationships/slide"/><Relationship Id="rId54" Target="slides/slide18.xml" Type="http://schemas.openxmlformats.org/officeDocument/2006/relationships/slide"/><Relationship Id="rId55" Target="slides/slide19.xml" Type="http://schemas.openxmlformats.org/officeDocument/2006/relationships/slide"/><Relationship Id="rId56" Target="slides/slide20.xml" Type="http://schemas.openxmlformats.org/officeDocument/2006/relationships/slide"/><Relationship Id="rId57" Target="slides/slide21.xml" Type="http://schemas.openxmlformats.org/officeDocument/2006/relationships/slide"/><Relationship Id="rId58" Target="slides/slide22.xml" Type="http://schemas.openxmlformats.org/officeDocument/2006/relationships/slide"/><Relationship Id="rId59" Target="slides/slide23.xml" Type="http://schemas.openxmlformats.org/officeDocument/2006/relationship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63" Target="slides/slide27.xml" Type="http://schemas.openxmlformats.org/officeDocument/2006/relationships/slide"/><Relationship Id="rId64" Target="slides/slide28.xml" Type="http://schemas.openxmlformats.org/officeDocument/2006/relationships/slide"/><Relationship Id="rId65" Target="notesMasters/notesMaster1.xml" Type="http://schemas.openxmlformats.org/officeDocument/2006/relationships/notesMaster"/><Relationship Id="rId66" Target="theme/theme2.xml" Type="http://schemas.openxmlformats.org/officeDocument/2006/relationships/theme"/><Relationship Id="rId67" Target="notesSlides/notesSlide1.xml" Type="http://schemas.openxmlformats.org/officeDocument/2006/relationships/notesSlide"/><Relationship Id="rId68" Target="notesSlides/notesSlide2.xml" Type="http://schemas.openxmlformats.org/officeDocument/2006/relationships/notesSlide"/><Relationship Id="rId69" Target="notesSlides/notesSlide3.xml" Type="http://schemas.openxmlformats.org/officeDocument/2006/relationships/notesSlide"/><Relationship Id="rId7" Target="fonts/font7.fntdata" Type="http://schemas.openxmlformats.org/officeDocument/2006/relationships/font"/><Relationship Id="rId70" Target="notesSlides/notesSlide4.xml" Type="http://schemas.openxmlformats.org/officeDocument/2006/relationships/notesSlide"/><Relationship Id="rId71" Target="notesSlides/notesSlide5.xml" Type="http://schemas.openxmlformats.org/officeDocument/2006/relationships/notesSlide"/><Relationship Id="rId72" Target="notesSlides/notesSlide6.xml" Type="http://schemas.openxmlformats.org/officeDocument/2006/relationships/notesSlide"/><Relationship Id="rId73" Target="notesSlides/notesSlide7.xml" Type="http://schemas.openxmlformats.org/officeDocument/2006/relationships/notesSlide"/><Relationship Id="rId74" Target="notesSlides/notesSlide8.xml" Type="http://schemas.openxmlformats.org/officeDocument/2006/relationships/notesSlide"/><Relationship Id="rId75" Target="notesSlides/notesSlide9.xml" Type="http://schemas.openxmlformats.org/officeDocument/2006/relationships/notesSlide"/><Relationship Id="rId76" Target="notesSlides/notesSlide10.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bar chart shows projected revenue for 2023-2028 according to growth rate </a:t>
            </a:r>
          </a:p>
          <a:p>
            <a:r>
              <a:rPr lang="en-US"/>
              <a:t>- light blue = security services</a:t>
            </a:r>
          </a:p>
          <a:p>
            <a:r>
              <a:rPr lang="en-US"/>
              <a:t>- white = cyber solutions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total addressable market has been estimated according to prev slide data (revenue and growth rate)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CyberLock Solutions, keeping the digital world safe, makes money in different ways to stay financially strong.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subscription plans designed as protective shields for businesses. These plans not only act as guardians for computers and networks but also include regular check-ups, ensuring an enduring commitment to our clients' digital security."</a:t>
            </a:r>
          </a:p>
          <a:p>
            <a:r>
              <a:rPr lang="en-US"/>
              <a:t/>
            </a:r>
          </a:p>
          <a:p>
            <a:r>
              <a:rPr lang="en-US"/>
              <a:t>Beyond subscriptions, we generate income by developing specialized computer programs. These programs are our digital defenders, warding off malicious content such as viruses and hackers.</a:t>
            </a:r>
          </a:p>
          <a:p>
            <a:r>
              <a:rPr lang="en-US"/>
              <a:t/>
            </a:r>
          </a:p>
          <a:p>
            <a:r>
              <a:rPr lang="en-US"/>
              <a:t>We believe in empowering our community. That's why we go beyond products and conduct educational workshops. These sessions are designed to teach employees in businesses how to navigate the digital landscape intelligently, helping them avoid common traps set by hackers."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CyberLock Solutions aims to provide robust cyber solutions which will provide protection against malicious activities and threats. We aim to solve cybersecurity related problems in an innovative way while keeping our security mechanisms simple and user-friendly. Our strong defenses will provide our customers with security in their applications in the best possible way. And we also aim to make our solutions as accessible as possible.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conducted a cash-flow assessment by researching similar companies. By gathering the data of cybersecurity-related software houses, we estimated our cash outflows and inflows for the year 2023 as shown in the table. Our outflows are employee salaries, office rent, utilities, software licenses, taxation, marketing expenses and interest and loan payments. So all of these sum up to be approximately $513,000. On the other hand, our inflows include ROI, revenue, and funding. These sum up to be around $900,000. Therefore, we can clearly see that this is a positive cash flow for our company which depicts a robust growth.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aim to employ 4 marketing strategies. The first one is Paid Advertising in which aim to use targeted ads on social media as well as Google ads. We also aim to use trad methods of ad such as tv ads and billboards. Secondly, we aim to use social media marketing by running effective social media campaigns and sharing engaging content. Thirdly, we will be using event marketing by having our team reps attend cybersecurity based events to promote our company and connect with relevant people. The fourth strategy is email marketing. We will maintain a list of emails and promote our company by sending regular updates and exclusive content.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expansion plan, we currently intend to use two strategies: prod dev and market penetration. prod dev refers to offering new prods to meet the changing needs of customers. we aim to do this by providing predictive threat intelligence and ai-powered end point protection. on the other hand, market penetration refers to maximizing the use of existing resources. we plan to do this by enhancing our product features by utilizing ai, revising our pricing strategies to provide tiered pricing plans, and by offering limited time discounts.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notesSlides/notesSlide6.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5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59.png" Type="http://schemas.openxmlformats.org/officeDocument/2006/relationships/image"/><Relationship Id="rId4" Target="../media/image6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notesSlides/notesSlide8.xml" Type="http://schemas.openxmlformats.org/officeDocument/2006/relationships/notesSlide"/><Relationship Id="rId3" Target="../media/image49.png" Type="http://schemas.openxmlformats.org/officeDocument/2006/relationships/image"/><Relationship Id="rId4" Target="../media/image5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6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notesSlides/notesSlide10.xml" Type="http://schemas.openxmlformats.org/officeDocument/2006/relationships/notesSlide"/><Relationship Id="rId3" Target="../media/image39.png" Type="http://schemas.openxmlformats.org/officeDocument/2006/relationships/image"/><Relationship Id="rId4" Target="../media/image40.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5.png" Type="http://schemas.openxmlformats.org/officeDocument/2006/relationships/image"/><Relationship Id="rId11" Target="../media/image66.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5840632">
            <a:off x="7757751" y="-3752260"/>
            <a:ext cx="13250056" cy="12183488"/>
          </a:xfrm>
          <a:custGeom>
            <a:avLst/>
            <a:gdLst/>
            <a:ahLst/>
            <a:cxnLst/>
            <a:rect r="r" b="b" t="t" l="l"/>
            <a:pathLst>
              <a:path h="12183488" w="13250056">
                <a:moveTo>
                  <a:pt x="0" y="0"/>
                </a:moveTo>
                <a:lnTo>
                  <a:pt x="13250055" y="0"/>
                </a:lnTo>
                <a:lnTo>
                  <a:pt x="13250055" y="12183487"/>
                </a:lnTo>
                <a:lnTo>
                  <a:pt x="0" y="12183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11548" y="1028700"/>
            <a:ext cx="3853427" cy="5034169"/>
          </a:xfrm>
          <a:custGeom>
            <a:avLst/>
            <a:gdLst/>
            <a:ahLst/>
            <a:cxnLst/>
            <a:rect r="r" b="b" t="t" l="l"/>
            <a:pathLst>
              <a:path h="5034169" w="3853427">
                <a:moveTo>
                  <a:pt x="0" y="0"/>
                </a:moveTo>
                <a:lnTo>
                  <a:pt x="3853427" y="0"/>
                </a:lnTo>
                <a:lnTo>
                  <a:pt x="3853427" y="5034169"/>
                </a:lnTo>
                <a:lnTo>
                  <a:pt x="0" y="50341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49358" y="7091784"/>
            <a:ext cx="2557608" cy="170944"/>
            <a:chOff x="0" y="0"/>
            <a:chExt cx="2709186" cy="181075"/>
          </a:xfrm>
        </p:grpSpPr>
        <p:sp>
          <p:nvSpPr>
            <p:cNvPr name="Freeform 5" id="5"/>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Freeform 6" id="6"/>
          <p:cNvSpPr/>
          <p:nvPr/>
        </p:nvSpPr>
        <p:spPr>
          <a:xfrm flipH="false" flipV="false" rot="0">
            <a:off x="9322009" y="5286732"/>
            <a:ext cx="3097823" cy="3971568"/>
          </a:xfrm>
          <a:custGeom>
            <a:avLst/>
            <a:gdLst/>
            <a:ahLst/>
            <a:cxnLst/>
            <a:rect r="r" b="b" t="t" l="l"/>
            <a:pathLst>
              <a:path h="3971568" w="3097823">
                <a:moveTo>
                  <a:pt x="0" y="0"/>
                </a:moveTo>
                <a:lnTo>
                  <a:pt x="3097823" y="0"/>
                </a:lnTo>
                <a:lnTo>
                  <a:pt x="3097823" y="3971568"/>
                </a:lnTo>
                <a:lnTo>
                  <a:pt x="0" y="3971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0">
            <a:off x="8644310" y="1690996"/>
            <a:ext cx="3504812" cy="3205310"/>
          </a:xfrm>
          <a:custGeom>
            <a:avLst/>
            <a:gdLst/>
            <a:ahLst/>
            <a:cxnLst/>
            <a:rect r="r" b="b" t="t" l="l"/>
            <a:pathLst>
              <a:path h="3205310" w="3504812">
                <a:moveTo>
                  <a:pt x="3504812" y="0"/>
                </a:moveTo>
                <a:lnTo>
                  <a:pt x="0" y="0"/>
                </a:lnTo>
                <a:lnTo>
                  <a:pt x="0" y="3205310"/>
                </a:lnTo>
                <a:lnTo>
                  <a:pt x="3504812" y="3205310"/>
                </a:lnTo>
                <a:lnTo>
                  <a:pt x="35048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true" flipV="false" rot="0">
            <a:off x="13771902" y="6236143"/>
            <a:ext cx="2582570" cy="3022157"/>
          </a:xfrm>
          <a:custGeom>
            <a:avLst/>
            <a:gdLst/>
            <a:ahLst/>
            <a:cxnLst/>
            <a:rect r="r" b="b" t="t" l="l"/>
            <a:pathLst>
              <a:path h="3022157" w="2582570">
                <a:moveTo>
                  <a:pt x="2582571" y="0"/>
                </a:moveTo>
                <a:lnTo>
                  <a:pt x="0" y="0"/>
                </a:lnTo>
                <a:lnTo>
                  <a:pt x="0" y="3022157"/>
                </a:lnTo>
                <a:lnTo>
                  <a:pt x="2582571" y="3022157"/>
                </a:lnTo>
                <a:lnTo>
                  <a:pt x="258257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1028700" y="2610548"/>
            <a:ext cx="6606123" cy="4314825"/>
          </a:xfrm>
          <a:prstGeom prst="rect">
            <a:avLst/>
          </a:prstGeom>
        </p:spPr>
        <p:txBody>
          <a:bodyPr anchor="t" rtlCol="false" tIns="0" lIns="0" bIns="0" rIns="0">
            <a:spAutoFit/>
          </a:bodyPr>
          <a:lstStyle/>
          <a:p>
            <a:pPr>
              <a:lnSpc>
                <a:spcPts val="8400"/>
              </a:lnSpc>
            </a:pPr>
            <a:r>
              <a:rPr lang="en-US" sz="8000">
                <a:solidFill>
                  <a:srgbClr val="F3F6FA"/>
                </a:solidFill>
                <a:latin typeface="Archive Bold"/>
              </a:rPr>
              <a:t>CYBERLOCK SOLUTIONS BUSINESS PLAN</a:t>
            </a:r>
          </a:p>
        </p:txBody>
      </p:sp>
      <p:sp>
        <p:nvSpPr>
          <p:cNvPr name="TextBox 10" id="10"/>
          <p:cNvSpPr txBox="true"/>
          <p:nvPr/>
        </p:nvSpPr>
        <p:spPr>
          <a:xfrm rot="0">
            <a:off x="1080745" y="1456682"/>
            <a:ext cx="5491919" cy="234314"/>
          </a:xfrm>
          <a:prstGeom prst="rect">
            <a:avLst/>
          </a:prstGeom>
        </p:spPr>
        <p:txBody>
          <a:bodyPr anchor="t" rtlCol="false" tIns="0" lIns="0" bIns="0" rIns="0">
            <a:spAutoFit/>
          </a:bodyPr>
          <a:lstStyle/>
          <a:p>
            <a:pPr>
              <a:lnSpc>
                <a:spcPts val="1559"/>
              </a:lnSpc>
            </a:pPr>
            <a:r>
              <a:rPr lang="en-US" sz="2399">
                <a:solidFill>
                  <a:srgbClr val="F3F6FA"/>
                </a:solidFill>
                <a:latin typeface="Archive Bold"/>
              </a:rPr>
              <a:t>PROFESSIONAL PRACTICES IN IT</a:t>
            </a:r>
          </a:p>
        </p:txBody>
      </p:sp>
      <p:sp>
        <p:nvSpPr>
          <p:cNvPr name="TextBox 11" id="11"/>
          <p:cNvSpPr txBox="true"/>
          <p:nvPr/>
        </p:nvSpPr>
        <p:spPr>
          <a:xfrm rot="0">
            <a:off x="1028700" y="7595235"/>
            <a:ext cx="5127956" cy="1663065"/>
          </a:xfrm>
          <a:prstGeom prst="rect">
            <a:avLst/>
          </a:prstGeom>
        </p:spPr>
        <p:txBody>
          <a:bodyPr anchor="t" rtlCol="false" tIns="0" lIns="0" bIns="0" rIns="0">
            <a:spAutoFit/>
          </a:bodyPr>
          <a:lstStyle/>
          <a:p>
            <a:pPr>
              <a:lnSpc>
                <a:spcPts val="3360"/>
              </a:lnSpc>
            </a:pPr>
            <a:r>
              <a:rPr lang="en-US" sz="2400">
                <a:solidFill>
                  <a:srgbClr val="F3F6FA"/>
                </a:solidFill>
                <a:latin typeface="PT Sans Bold"/>
              </a:rPr>
              <a:t>Group Members:</a:t>
            </a:r>
          </a:p>
          <a:p>
            <a:pPr>
              <a:lnSpc>
                <a:spcPts val="3360"/>
              </a:lnSpc>
            </a:pPr>
            <a:r>
              <a:rPr lang="en-US" sz="2400">
                <a:solidFill>
                  <a:srgbClr val="F3F6FA"/>
                </a:solidFill>
                <a:latin typeface="PT Sans"/>
              </a:rPr>
              <a:t>Komal Waseem 20L-1114</a:t>
            </a:r>
          </a:p>
          <a:p>
            <a:pPr>
              <a:lnSpc>
                <a:spcPts val="3360"/>
              </a:lnSpc>
            </a:pPr>
            <a:r>
              <a:rPr lang="en-US" sz="2400">
                <a:solidFill>
                  <a:srgbClr val="F3F6FA"/>
                </a:solidFill>
                <a:latin typeface="PT Sans"/>
              </a:rPr>
              <a:t>Nabeeha Mudassir 20L-1080</a:t>
            </a:r>
          </a:p>
          <a:p>
            <a:pPr>
              <a:lnSpc>
                <a:spcPts val="3360"/>
              </a:lnSpc>
            </a:pPr>
            <a:r>
              <a:rPr lang="en-US" sz="2400">
                <a:solidFill>
                  <a:srgbClr val="F3F6FA"/>
                </a:solidFill>
                <a:latin typeface="PT Sans"/>
              </a:rPr>
              <a:t>Nisa Nadeem 20L-1141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10392117" y="-744454"/>
            <a:ext cx="8935288" cy="8175847"/>
          </a:xfrm>
          <a:custGeom>
            <a:avLst/>
            <a:gdLst/>
            <a:ahLst/>
            <a:cxnLst/>
            <a:rect r="r" b="b" t="t" l="l"/>
            <a:pathLst>
              <a:path h="8175847" w="8935288">
                <a:moveTo>
                  <a:pt x="0" y="0"/>
                </a:moveTo>
                <a:lnTo>
                  <a:pt x="8935287" y="0"/>
                </a:lnTo>
                <a:lnTo>
                  <a:pt x="8935287" y="8175848"/>
                </a:lnTo>
                <a:lnTo>
                  <a:pt x="0" y="8175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7264" y="929835"/>
            <a:ext cx="6557995" cy="8427331"/>
          </a:xfrm>
          <a:custGeom>
            <a:avLst/>
            <a:gdLst/>
            <a:ahLst/>
            <a:cxnLst/>
            <a:rect r="r" b="b" t="t" l="l"/>
            <a:pathLst>
              <a:path h="8427331" w="6557995">
                <a:moveTo>
                  <a:pt x="0" y="0"/>
                </a:moveTo>
                <a:lnTo>
                  <a:pt x="6557996" y="0"/>
                </a:lnTo>
                <a:lnTo>
                  <a:pt x="6557996" y="8427330"/>
                </a:lnTo>
                <a:lnTo>
                  <a:pt x="0" y="8427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401653" y="1780969"/>
            <a:ext cx="1620109" cy="108284"/>
            <a:chOff x="0" y="0"/>
            <a:chExt cx="2709186" cy="181075"/>
          </a:xfrm>
        </p:grpSpPr>
        <p:sp>
          <p:nvSpPr>
            <p:cNvPr name="Freeform 5" id="5"/>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TextBox 6" id="6"/>
          <p:cNvSpPr txBox="true"/>
          <p:nvPr/>
        </p:nvSpPr>
        <p:spPr>
          <a:xfrm rot="0">
            <a:off x="2361106" y="2148447"/>
            <a:ext cx="6045371"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TARGET CUSTOMERS</a:t>
            </a:r>
          </a:p>
        </p:txBody>
      </p:sp>
      <p:grpSp>
        <p:nvGrpSpPr>
          <p:cNvPr name="Group 7" id="7"/>
          <p:cNvGrpSpPr/>
          <p:nvPr/>
        </p:nvGrpSpPr>
        <p:grpSpPr>
          <a:xfrm rot="0">
            <a:off x="2540533" y="5514364"/>
            <a:ext cx="905046" cy="90504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9" id="9"/>
          <p:cNvSpPr/>
          <p:nvPr/>
        </p:nvSpPr>
        <p:spPr>
          <a:xfrm flipH="false" flipV="false" rot="0">
            <a:off x="2723539" y="5810076"/>
            <a:ext cx="539036" cy="313621"/>
          </a:xfrm>
          <a:custGeom>
            <a:avLst/>
            <a:gdLst/>
            <a:ahLst/>
            <a:cxnLst/>
            <a:rect r="r" b="b" t="t" l="l"/>
            <a:pathLst>
              <a:path h="313621" w="539036">
                <a:moveTo>
                  <a:pt x="0" y="0"/>
                </a:moveTo>
                <a:lnTo>
                  <a:pt x="539035" y="0"/>
                </a:lnTo>
                <a:lnTo>
                  <a:pt x="539035" y="313621"/>
                </a:lnTo>
                <a:lnTo>
                  <a:pt x="0" y="3136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2542957" y="4260414"/>
            <a:ext cx="902622" cy="90262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2" id="12"/>
          <p:cNvSpPr txBox="true"/>
          <p:nvPr/>
        </p:nvSpPr>
        <p:spPr>
          <a:xfrm rot="0">
            <a:off x="3789152" y="4319297"/>
            <a:ext cx="6022117" cy="789301"/>
          </a:xfrm>
          <a:prstGeom prst="rect">
            <a:avLst/>
          </a:prstGeom>
        </p:spPr>
        <p:txBody>
          <a:bodyPr anchor="t" rtlCol="false" tIns="0" lIns="0" bIns="0" rIns="0">
            <a:spAutoFit/>
          </a:bodyPr>
          <a:lstStyle/>
          <a:p>
            <a:pPr>
              <a:lnSpc>
                <a:spcPts val="3220"/>
              </a:lnSpc>
            </a:pPr>
            <a:r>
              <a:rPr lang="en-US" sz="2300">
                <a:solidFill>
                  <a:srgbClr val="F3F6FA"/>
                </a:solidFill>
                <a:latin typeface="IBM Plex Sans Bold"/>
              </a:rPr>
              <a:t>Government, military, security agencies and law enforcement agencies</a:t>
            </a:r>
          </a:p>
        </p:txBody>
      </p:sp>
      <p:sp>
        <p:nvSpPr>
          <p:cNvPr name="Freeform 13" id="13"/>
          <p:cNvSpPr/>
          <p:nvPr/>
        </p:nvSpPr>
        <p:spPr>
          <a:xfrm flipH="false" flipV="false" rot="0">
            <a:off x="2768163" y="4539885"/>
            <a:ext cx="452211" cy="343680"/>
          </a:xfrm>
          <a:custGeom>
            <a:avLst/>
            <a:gdLst/>
            <a:ahLst/>
            <a:cxnLst/>
            <a:rect r="r" b="b" t="t" l="l"/>
            <a:pathLst>
              <a:path h="343680" w="452211">
                <a:moveTo>
                  <a:pt x="0" y="0"/>
                </a:moveTo>
                <a:lnTo>
                  <a:pt x="452211" y="0"/>
                </a:lnTo>
                <a:lnTo>
                  <a:pt x="452211" y="343680"/>
                </a:lnTo>
                <a:lnTo>
                  <a:pt x="0" y="3436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2540533" y="6771835"/>
            <a:ext cx="903892" cy="903892"/>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16" id="16"/>
          <p:cNvSpPr/>
          <p:nvPr/>
        </p:nvSpPr>
        <p:spPr>
          <a:xfrm flipH="false" flipV="false" rot="0">
            <a:off x="2798412" y="7005057"/>
            <a:ext cx="388136" cy="437448"/>
          </a:xfrm>
          <a:custGeom>
            <a:avLst/>
            <a:gdLst/>
            <a:ahLst/>
            <a:cxnLst/>
            <a:rect r="r" b="b" t="t" l="l"/>
            <a:pathLst>
              <a:path h="437448" w="388136">
                <a:moveTo>
                  <a:pt x="0" y="0"/>
                </a:moveTo>
                <a:lnTo>
                  <a:pt x="388136" y="0"/>
                </a:lnTo>
                <a:lnTo>
                  <a:pt x="388136" y="437448"/>
                </a:lnTo>
                <a:lnTo>
                  <a:pt x="0" y="437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8456008">
            <a:off x="-1480175" y="8424636"/>
            <a:ext cx="4288251" cy="3563147"/>
          </a:xfrm>
          <a:custGeom>
            <a:avLst/>
            <a:gdLst/>
            <a:ahLst/>
            <a:cxnLst/>
            <a:rect r="r" b="b" t="t" l="l"/>
            <a:pathLst>
              <a:path h="3563147" w="4288251">
                <a:moveTo>
                  <a:pt x="0" y="0"/>
                </a:moveTo>
                <a:lnTo>
                  <a:pt x="4288252" y="0"/>
                </a:lnTo>
                <a:lnTo>
                  <a:pt x="4288252" y="3563147"/>
                </a:lnTo>
                <a:lnTo>
                  <a:pt x="0" y="356314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8" id="18"/>
          <p:cNvGrpSpPr/>
          <p:nvPr/>
        </p:nvGrpSpPr>
        <p:grpSpPr>
          <a:xfrm rot="0">
            <a:off x="2563045" y="8028152"/>
            <a:ext cx="888424" cy="888424"/>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20" id="20"/>
          <p:cNvSpPr/>
          <p:nvPr/>
        </p:nvSpPr>
        <p:spPr>
          <a:xfrm flipH="false" flipV="false" rot="0">
            <a:off x="2826957" y="8251998"/>
            <a:ext cx="360599" cy="440732"/>
          </a:xfrm>
          <a:custGeom>
            <a:avLst/>
            <a:gdLst/>
            <a:ahLst/>
            <a:cxnLst/>
            <a:rect r="r" b="b" t="t" l="l"/>
            <a:pathLst>
              <a:path h="440732" w="360599">
                <a:moveTo>
                  <a:pt x="0" y="0"/>
                </a:moveTo>
                <a:lnTo>
                  <a:pt x="360599" y="0"/>
                </a:lnTo>
                <a:lnTo>
                  <a:pt x="360599" y="440732"/>
                </a:lnTo>
                <a:lnTo>
                  <a:pt x="0" y="4407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1" id="21"/>
          <p:cNvSpPr txBox="true"/>
          <p:nvPr/>
        </p:nvSpPr>
        <p:spPr>
          <a:xfrm rot="0">
            <a:off x="3789152" y="5574459"/>
            <a:ext cx="5354848" cy="789301"/>
          </a:xfrm>
          <a:prstGeom prst="rect">
            <a:avLst/>
          </a:prstGeom>
        </p:spPr>
        <p:txBody>
          <a:bodyPr anchor="t" rtlCol="false" tIns="0" lIns="0" bIns="0" rIns="0">
            <a:spAutoFit/>
          </a:bodyPr>
          <a:lstStyle/>
          <a:p>
            <a:pPr>
              <a:lnSpc>
                <a:spcPts val="3220"/>
              </a:lnSpc>
            </a:pPr>
            <a:r>
              <a:rPr lang="en-US" sz="2300">
                <a:solidFill>
                  <a:srgbClr val="F3F6FA"/>
                </a:solidFill>
                <a:latin typeface="IBM Plex Sans Bold"/>
              </a:rPr>
              <a:t>Businesses using Automated Software Solutions</a:t>
            </a:r>
          </a:p>
        </p:txBody>
      </p:sp>
      <p:sp>
        <p:nvSpPr>
          <p:cNvPr name="TextBox 22" id="22"/>
          <p:cNvSpPr txBox="true"/>
          <p:nvPr/>
        </p:nvSpPr>
        <p:spPr>
          <a:xfrm rot="0">
            <a:off x="3789152" y="6826039"/>
            <a:ext cx="6022117" cy="1189351"/>
          </a:xfrm>
          <a:prstGeom prst="rect">
            <a:avLst/>
          </a:prstGeom>
        </p:spPr>
        <p:txBody>
          <a:bodyPr anchor="t" rtlCol="false" tIns="0" lIns="0" bIns="0" rIns="0">
            <a:spAutoFit/>
          </a:bodyPr>
          <a:lstStyle/>
          <a:p>
            <a:pPr>
              <a:lnSpc>
                <a:spcPts val="3220"/>
              </a:lnSpc>
            </a:pPr>
            <a:r>
              <a:rPr lang="en-US" sz="2300">
                <a:solidFill>
                  <a:srgbClr val="F3F6FA"/>
                </a:solidFill>
                <a:latin typeface="IBM Plex Sans Bold"/>
              </a:rPr>
              <a:t>Software development companies looking for external cybersecurity solutions</a:t>
            </a:r>
          </a:p>
          <a:p>
            <a:pPr>
              <a:lnSpc>
                <a:spcPts val="3220"/>
              </a:lnSpc>
            </a:pPr>
          </a:p>
        </p:txBody>
      </p:sp>
      <p:sp>
        <p:nvSpPr>
          <p:cNvPr name="TextBox 23" id="23"/>
          <p:cNvSpPr txBox="true"/>
          <p:nvPr/>
        </p:nvSpPr>
        <p:spPr>
          <a:xfrm rot="0">
            <a:off x="3789152" y="8204373"/>
            <a:ext cx="5354848" cy="789301"/>
          </a:xfrm>
          <a:prstGeom prst="rect">
            <a:avLst/>
          </a:prstGeom>
        </p:spPr>
        <p:txBody>
          <a:bodyPr anchor="t" rtlCol="false" tIns="0" lIns="0" bIns="0" rIns="0">
            <a:spAutoFit/>
          </a:bodyPr>
          <a:lstStyle/>
          <a:p>
            <a:pPr>
              <a:lnSpc>
                <a:spcPts val="3220"/>
              </a:lnSpc>
            </a:pPr>
            <a:r>
              <a:rPr lang="en-US" sz="2300">
                <a:solidFill>
                  <a:srgbClr val="F3F6FA"/>
                </a:solidFill>
                <a:latin typeface="IBM Plex Sans Bold"/>
              </a:rPr>
              <a:t>IT Security Consultants</a:t>
            </a:r>
          </a:p>
          <a:p>
            <a:pPr>
              <a:lnSpc>
                <a:spcPts val="3220"/>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03</a:t>
            </a:r>
          </a:p>
        </p:txBody>
      </p:sp>
      <p:sp>
        <p:nvSpPr>
          <p:cNvPr name="TextBox 5" id="5"/>
          <p:cNvSpPr txBox="true"/>
          <p:nvPr/>
        </p:nvSpPr>
        <p:spPr>
          <a:xfrm rot="0">
            <a:off x="5705558" y="4341942"/>
            <a:ext cx="10043571" cy="1144015"/>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REVENUE STREAM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6833272" y="3260523"/>
            <a:ext cx="4622264" cy="4699160"/>
          </a:xfrm>
          <a:custGeom>
            <a:avLst/>
            <a:gdLst/>
            <a:ahLst/>
            <a:cxnLst/>
            <a:rect r="r" b="b" t="t" l="l"/>
            <a:pathLst>
              <a:path h="4699160" w="4622264">
                <a:moveTo>
                  <a:pt x="0" y="0"/>
                </a:moveTo>
                <a:lnTo>
                  <a:pt x="4622264" y="0"/>
                </a:lnTo>
                <a:lnTo>
                  <a:pt x="4622264" y="4699160"/>
                </a:lnTo>
                <a:lnTo>
                  <a:pt x="0" y="46991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03</a:t>
            </a:r>
          </a:p>
        </p:txBody>
      </p:sp>
      <p:sp>
        <p:nvSpPr>
          <p:cNvPr name="TextBox 4" id="4"/>
          <p:cNvSpPr txBox="true"/>
          <p:nvPr/>
        </p:nvSpPr>
        <p:spPr>
          <a:xfrm rot="0">
            <a:off x="6410614" y="2113867"/>
            <a:ext cx="5466771" cy="802231"/>
          </a:xfrm>
          <a:prstGeom prst="rect">
            <a:avLst/>
          </a:prstGeom>
        </p:spPr>
        <p:txBody>
          <a:bodyPr anchor="t" rtlCol="false" tIns="0" lIns="0" bIns="0" rIns="0">
            <a:spAutoFit/>
          </a:bodyPr>
          <a:lstStyle/>
          <a:p>
            <a:pPr algn="ctr">
              <a:lnSpc>
                <a:spcPts val="6587"/>
              </a:lnSpc>
            </a:pPr>
            <a:r>
              <a:rPr lang="en-US" sz="4705">
                <a:solidFill>
                  <a:srgbClr val="FFFFFF"/>
                </a:solidFill>
                <a:latin typeface="Canva Sans Bold"/>
              </a:rPr>
              <a:t>Subscription Plans</a:t>
            </a:r>
          </a:p>
        </p:txBody>
      </p:sp>
      <p:sp>
        <p:nvSpPr>
          <p:cNvPr name="TextBox 5" id="5"/>
          <p:cNvSpPr txBox="true"/>
          <p:nvPr/>
        </p:nvSpPr>
        <p:spPr>
          <a:xfrm rot="0">
            <a:off x="11665086" y="4517757"/>
            <a:ext cx="6263791" cy="802231"/>
          </a:xfrm>
          <a:prstGeom prst="rect">
            <a:avLst/>
          </a:prstGeom>
        </p:spPr>
        <p:txBody>
          <a:bodyPr anchor="t" rtlCol="false" tIns="0" lIns="0" bIns="0" rIns="0">
            <a:spAutoFit/>
          </a:bodyPr>
          <a:lstStyle/>
          <a:p>
            <a:pPr algn="ctr">
              <a:lnSpc>
                <a:spcPts val="6587"/>
              </a:lnSpc>
            </a:pPr>
            <a:r>
              <a:rPr lang="en-US" sz="4705">
                <a:solidFill>
                  <a:srgbClr val="FFFFFF"/>
                </a:solidFill>
                <a:latin typeface="Canva Sans Bold"/>
              </a:rPr>
              <a:t>Specialized Programs</a:t>
            </a:r>
          </a:p>
        </p:txBody>
      </p:sp>
      <p:sp>
        <p:nvSpPr>
          <p:cNvPr name="TextBox 6" id="6"/>
          <p:cNvSpPr txBox="true"/>
          <p:nvPr/>
        </p:nvSpPr>
        <p:spPr>
          <a:xfrm rot="0">
            <a:off x="269958" y="4517757"/>
            <a:ext cx="6353764" cy="748098"/>
          </a:xfrm>
          <a:prstGeom prst="rect">
            <a:avLst/>
          </a:prstGeom>
        </p:spPr>
        <p:txBody>
          <a:bodyPr anchor="t" rtlCol="false" tIns="0" lIns="0" bIns="0" rIns="0">
            <a:spAutoFit/>
          </a:bodyPr>
          <a:lstStyle/>
          <a:p>
            <a:pPr algn="ctr">
              <a:lnSpc>
                <a:spcPts val="6089"/>
              </a:lnSpc>
            </a:pPr>
            <a:r>
              <a:rPr lang="en-US" sz="4349">
                <a:solidFill>
                  <a:srgbClr val="FFFFFF"/>
                </a:solidFill>
                <a:latin typeface="Canva Sans Bold"/>
              </a:rPr>
              <a:t>Educational Workshops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04</a:t>
            </a:r>
          </a:p>
        </p:txBody>
      </p:sp>
      <p:sp>
        <p:nvSpPr>
          <p:cNvPr name="TextBox 5" id="5"/>
          <p:cNvSpPr txBox="true"/>
          <p:nvPr/>
        </p:nvSpPr>
        <p:spPr>
          <a:xfrm rot="0">
            <a:off x="5705558" y="4341942"/>
            <a:ext cx="10043571" cy="1144015"/>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VALUE PROPOSITION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8472782" y="1028700"/>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Freeform 4" id="4"/>
          <p:cNvSpPr/>
          <p:nvPr/>
        </p:nvSpPr>
        <p:spPr>
          <a:xfrm flipH="false" flipV="false" rot="0">
            <a:off x="6267137" y="2051116"/>
            <a:ext cx="5963844" cy="5931314"/>
          </a:xfrm>
          <a:custGeom>
            <a:avLst/>
            <a:gdLst/>
            <a:ahLst/>
            <a:cxnLst/>
            <a:rect r="r" b="b" t="t" l="l"/>
            <a:pathLst>
              <a:path h="5931314" w="5963844">
                <a:moveTo>
                  <a:pt x="0" y="0"/>
                </a:moveTo>
                <a:lnTo>
                  <a:pt x="5963845" y="0"/>
                </a:lnTo>
                <a:lnTo>
                  <a:pt x="5963845" y="5931314"/>
                </a:lnTo>
                <a:lnTo>
                  <a:pt x="0" y="5931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86923" y="2623688"/>
            <a:ext cx="791829" cy="791829"/>
          </a:xfrm>
          <a:custGeom>
            <a:avLst/>
            <a:gdLst/>
            <a:ahLst/>
            <a:cxnLst/>
            <a:rect r="r" b="b" t="t" l="l"/>
            <a:pathLst>
              <a:path h="791829" w="791829">
                <a:moveTo>
                  <a:pt x="0" y="0"/>
                </a:moveTo>
                <a:lnTo>
                  <a:pt x="791828" y="0"/>
                </a:lnTo>
                <a:lnTo>
                  <a:pt x="791828" y="791829"/>
                </a:lnTo>
                <a:lnTo>
                  <a:pt x="0" y="7918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953925" y="4662712"/>
            <a:ext cx="747628" cy="784724"/>
          </a:xfrm>
          <a:custGeom>
            <a:avLst/>
            <a:gdLst/>
            <a:ahLst/>
            <a:cxnLst/>
            <a:rect r="r" b="b" t="t" l="l"/>
            <a:pathLst>
              <a:path h="784724" w="747628">
                <a:moveTo>
                  <a:pt x="0" y="0"/>
                </a:moveTo>
                <a:lnTo>
                  <a:pt x="747627" y="0"/>
                </a:lnTo>
                <a:lnTo>
                  <a:pt x="747627" y="784724"/>
                </a:lnTo>
                <a:lnTo>
                  <a:pt x="0" y="7847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886923" y="6465890"/>
            <a:ext cx="724273" cy="873425"/>
          </a:xfrm>
          <a:custGeom>
            <a:avLst/>
            <a:gdLst/>
            <a:ahLst/>
            <a:cxnLst/>
            <a:rect r="r" b="b" t="t" l="l"/>
            <a:pathLst>
              <a:path h="873425" w="724273">
                <a:moveTo>
                  <a:pt x="0" y="0"/>
                </a:moveTo>
                <a:lnTo>
                  <a:pt x="724273" y="0"/>
                </a:lnTo>
                <a:lnTo>
                  <a:pt x="724273" y="873425"/>
                </a:lnTo>
                <a:lnTo>
                  <a:pt x="0" y="8734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979546" y="4662712"/>
            <a:ext cx="708122" cy="708122"/>
          </a:xfrm>
          <a:custGeom>
            <a:avLst/>
            <a:gdLst/>
            <a:ahLst/>
            <a:cxnLst/>
            <a:rect r="r" b="b" t="t" l="l"/>
            <a:pathLst>
              <a:path h="708122" w="708122">
                <a:moveTo>
                  <a:pt x="0" y="0"/>
                </a:moveTo>
                <a:lnTo>
                  <a:pt x="708122" y="0"/>
                </a:lnTo>
                <a:lnTo>
                  <a:pt x="708122" y="708122"/>
                </a:lnTo>
                <a:lnTo>
                  <a:pt x="0" y="708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1028700" y="3572996"/>
            <a:ext cx="3992773" cy="1153791"/>
          </a:xfrm>
          <a:prstGeom prst="rect">
            <a:avLst/>
          </a:prstGeom>
        </p:spPr>
        <p:txBody>
          <a:bodyPr anchor="t" rtlCol="false" tIns="0" lIns="0" bIns="0" rIns="0">
            <a:spAutoFit/>
          </a:bodyPr>
          <a:lstStyle/>
          <a:p>
            <a:pPr>
              <a:lnSpc>
                <a:spcPts val="3080"/>
              </a:lnSpc>
            </a:pPr>
            <a:r>
              <a:rPr lang="en-US" sz="2200">
                <a:solidFill>
                  <a:srgbClr val="F3F6FA"/>
                </a:solidFill>
                <a:latin typeface="IBM Plex Sans"/>
              </a:rPr>
              <a:t>Tailored to protect your online presence against evolving threats and malicious activities</a:t>
            </a:r>
          </a:p>
        </p:txBody>
      </p:sp>
      <p:sp>
        <p:nvSpPr>
          <p:cNvPr name="TextBox 10" id="10"/>
          <p:cNvSpPr txBox="true"/>
          <p:nvPr/>
        </p:nvSpPr>
        <p:spPr>
          <a:xfrm rot="0">
            <a:off x="1028700" y="3353440"/>
            <a:ext cx="6973124"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ROBUST CYBER SOLUTIONS</a:t>
            </a:r>
          </a:p>
        </p:txBody>
      </p:sp>
      <p:sp>
        <p:nvSpPr>
          <p:cNvPr name="TextBox 11" id="11"/>
          <p:cNvSpPr txBox="true"/>
          <p:nvPr/>
        </p:nvSpPr>
        <p:spPr>
          <a:xfrm rot="0">
            <a:off x="1028700" y="6847031"/>
            <a:ext cx="3992773" cy="1544316"/>
          </a:xfrm>
          <a:prstGeom prst="rect">
            <a:avLst/>
          </a:prstGeom>
        </p:spPr>
        <p:txBody>
          <a:bodyPr anchor="t" rtlCol="false" tIns="0" lIns="0" bIns="0" rIns="0">
            <a:spAutoFit/>
          </a:bodyPr>
          <a:lstStyle/>
          <a:p>
            <a:pPr>
              <a:lnSpc>
                <a:spcPts val="3080"/>
              </a:lnSpc>
            </a:pPr>
            <a:r>
              <a:rPr lang="en-US" sz="2200">
                <a:solidFill>
                  <a:srgbClr val="F3F6FA"/>
                </a:solidFill>
                <a:latin typeface="IBM Plex Sans"/>
              </a:rPr>
              <a:t>What sets us apart is not just the strength of our defenses but the simplicity in keeping you secure.</a:t>
            </a:r>
          </a:p>
        </p:txBody>
      </p:sp>
      <p:sp>
        <p:nvSpPr>
          <p:cNvPr name="TextBox 12" id="12"/>
          <p:cNvSpPr txBox="true"/>
          <p:nvPr/>
        </p:nvSpPr>
        <p:spPr>
          <a:xfrm rot="0">
            <a:off x="1032694" y="6664101"/>
            <a:ext cx="4685819" cy="248371"/>
          </a:xfrm>
          <a:prstGeom prst="rect">
            <a:avLst/>
          </a:prstGeom>
        </p:spPr>
        <p:txBody>
          <a:bodyPr anchor="t" rtlCol="false" tIns="0" lIns="0" bIns="0" rIns="0">
            <a:spAutoFit/>
          </a:bodyPr>
          <a:lstStyle/>
          <a:p>
            <a:pPr>
              <a:lnSpc>
                <a:spcPts val="1649"/>
              </a:lnSpc>
            </a:pPr>
            <a:r>
              <a:rPr lang="en-US" sz="2537">
                <a:solidFill>
                  <a:srgbClr val="F3F6FA"/>
                </a:solidFill>
                <a:latin typeface="Archive Bold"/>
              </a:rPr>
              <a:t>SIMPLICITY AND STRENGTH</a:t>
            </a:r>
          </a:p>
        </p:txBody>
      </p:sp>
      <p:sp>
        <p:nvSpPr>
          <p:cNvPr name="TextBox 13" id="13"/>
          <p:cNvSpPr txBox="true"/>
          <p:nvPr/>
        </p:nvSpPr>
        <p:spPr>
          <a:xfrm rot="0">
            <a:off x="11479875" y="3353440"/>
            <a:ext cx="5684985" cy="257809"/>
          </a:xfrm>
          <a:prstGeom prst="rect">
            <a:avLst/>
          </a:prstGeom>
        </p:spPr>
        <p:txBody>
          <a:bodyPr anchor="t" rtlCol="false" tIns="0" lIns="0" bIns="0" rIns="0">
            <a:spAutoFit/>
          </a:bodyPr>
          <a:lstStyle/>
          <a:p>
            <a:pPr algn="r">
              <a:lnSpc>
                <a:spcPts val="1689"/>
              </a:lnSpc>
            </a:pPr>
            <a:r>
              <a:rPr lang="en-US" sz="2599">
                <a:solidFill>
                  <a:srgbClr val="F3F6FA"/>
                </a:solidFill>
                <a:latin typeface="Archive Bold"/>
              </a:rPr>
              <a:t>INNOVATIVE SECURITY PLANS</a:t>
            </a:r>
          </a:p>
        </p:txBody>
      </p:sp>
      <p:sp>
        <p:nvSpPr>
          <p:cNvPr name="TextBox 14" id="14"/>
          <p:cNvSpPr txBox="true"/>
          <p:nvPr/>
        </p:nvSpPr>
        <p:spPr>
          <a:xfrm rot="0">
            <a:off x="12763490" y="7255629"/>
            <a:ext cx="3992773" cy="372741"/>
          </a:xfrm>
          <a:prstGeom prst="rect">
            <a:avLst/>
          </a:prstGeom>
        </p:spPr>
        <p:txBody>
          <a:bodyPr anchor="t" rtlCol="false" tIns="0" lIns="0" bIns="0" rIns="0">
            <a:spAutoFit/>
          </a:bodyPr>
          <a:lstStyle/>
          <a:p>
            <a:pPr algn="r">
              <a:lnSpc>
                <a:spcPts val="3080"/>
              </a:lnSpc>
            </a:pPr>
            <a:r>
              <a:rPr lang="en-US" sz="2200">
                <a:solidFill>
                  <a:srgbClr val="F3F6FA"/>
                </a:solidFill>
                <a:latin typeface="IBM Plex Sans"/>
              </a:rPr>
              <a:t>.......</a:t>
            </a:r>
          </a:p>
        </p:txBody>
      </p:sp>
      <p:sp>
        <p:nvSpPr>
          <p:cNvPr name="TextBox 15" id="15"/>
          <p:cNvSpPr txBox="true"/>
          <p:nvPr/>
        </p:nvSpPr>
        <p:spPr>
          <a:xfrm rot="0">
            <a:off x="13098460" y="6654232"/>
            <a:ext cx="4066400" cy="257809"/>
          </a:xfrm>
          <a:prstGeom prst="rect">
            <a:avLst/>
          </a:prstGeom>
        </p:spPr>
        <p:txBody>
          <a:bodyPr anchor="t" rtlCol="false" tIns="0" lIns="0" bIns="0" rIns="0">
            <a:spAutoFit/>
          </a:bodyPr>
          <a:lstStyle/>
          <a:p>
            <a:pPr algn="r">
              <a:lnSpc>
                <a:spcPts val="1689"/>
              </a:lnSpc>
            </a:pPr>
            <a:r>
              <a:rPr lang="en-US" sz="2599">
                <a:solidFill>
                  <a:srgbClr val="F3F6FA"/>
                </a:solidFill>
                <a:latin typeface="Archive Bold"/>
              </a:rPr>
              <a:t>ACCESSIBILITY FOR ALL</a:t>
            </a:r>
          </a:p>
        </p:txBody>
      </p:sp>
      <p:sp>
        <p:nvSpPr>
          <p:cNvPr name="TextBox 16" id="16"/>
          <p:cNvSpPr txBox="true"/>
          <p:nvPr/>
        </p:nvSpPr>
        <p:spPr>
          <a:xfrm rot="0">
            <a:off x="13172087" y="3573302"/>
            <a:ext cx="3992773" cy="1544316"/>
          </a:xfrm>
          <a:prstGeom prst="rect">
            <a:avLst/>
          </a:prstGeom>
        </p:spPr>
        <p:txBody>
          <a:bodyPr anchor="t" rtlCol="false" tIns="0" lIns="0" bIns="0" rIns="0">
            <a:spAutoFit/>
          </a:bodyPr>
          <a:lstStyle/>
          <a:p>
            <a:pPr algn="r">
              <a:lnSpc>
                <a:spcPts val="3080"/>
              </a:lnSpc>
            </a:pPr>
            <a:r>
              <a:rPr lang="en-US" sz="2200">
                <a:solidFill>
                  <a:srgbClr val="F3F6FA"/>
                </a:solidFill>
                <a:latin typeface="IBM Plex Sans"/>
              </a:rPr>
              <a:t>Trust that your business is shielded from cyber risks, ensuring a worry-free digital environment.</a:t>
            </a:r>
          </a:p>
        </p:txBody>
      </p:sp>
      <p:sp>
        <p:nvSpPr>
          <p:cNvPr name="TextBox 17" id="17"/>
          <p:cNvSpPr txBox="true"/>
          <p:nvPr/>
        </p:nvSpPr>
        <p:spPr>
          <a:xfrm rot="0">
            <a:off x="13135273" y="6873941"/>
            <a:ext cx="3992773" cy="1934841"/>
          </a:xfrm>
          <a:prstGeom prst="rect">
            <a:avLst/>
          </a:prstGeom>
        </p:spPr>
        <p:txBody>
          <a:bodyPr anchor="t" rtlCol="false" tIns="0" lIns="0" bIns="0" rIns="0">
            <a:spAutoFit/>
          </a:bodyPr>
          <a:lstStyle/>
          <a:p>
            <a:pPr algn="r">
              <a:lnSpc>
                <a:spcPts val="3080"/>
              </a:lnSpc>
            </a:pPr>
            <a:r>
              <a:rPr lang="en-US" sz="2200">
                <a:solidFill>
                  <a:srgbClr val="F3F6FA"/>
                </a:solidFill>
                <a:latin typeface="IBM Plex Sans"/>
              </a:rPr>
              <a:t>We believe in making cybersecurity accessible to all businesses, providing peace of mind through user-friendly solutions.</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05</a:t>
            </a:r>
          </a:p>
        </p:txBody>
      </p:sp>
      <p:sp>
        <p:nvSpPr>
          <p:cNvPr name="TextBox 5" id="5"/>
          <p:cNvSpPr txBox="true"/>
          <p:nvPr/>
        </p:nvSpPr>
        <p:spPr>
          <a:xfrm rot="0">
            <a:off x="5705558" y="3837278"/>
            <a:ext cx="10043571" cy="2277490"/>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ECONOMIC &amp; CASH FLOW ASSESSMENT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6570714" y="142875"/>
          <a:ext cx="11012988" cy="10001250"/>
        </p:xfrm>
        <a:graphic>
          <a:graphicData uri="http://schemas.openxmlformats.org/drawingml/2006/table">
            <a:tbl>
              <a:tblPr/>
              <a:tblGrid>
                <a:gridCol w="8737220"/>
                <a:gridCol w="2275767"/>
              </a:tblGrid>
              <a:tr h="668022">
                <a:tc>
                  <a:txBody>
                    <a:bodyPr anchor="t" rtlCol="false"/>
                    <a:lstStyle/>
                    <a:p>
                      <a:pPr algn="l">
                        <a:lnSpc>
                          <a:spcPts val="2940"/>
                        </a:lnSpc>
                        <a:defRPr/>
                      </a:pPr>
                      <a:r>
                        <a:rPr lang="en-US" sz="2100">
                          <a:solidFill>
                            <a:srgbClr val="D7DADD"/>
                          </a:solidFill>
                          <a:latin typeface="Archive"/>
                        </a:rPr>
                        <a:t>Year ending on 31st December, 2023</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939"/>
                        </a:lnSpc>
                        <a:defRPr/>
                      </a:pPr>
                      <a:r>
                        <a:rPr lang="en-US" sz="2099">
                          <a:solidFill>
                            <a:srgbClr val="D7DADD"/>
                          </a:solidFill>
                          <a:latin typeface="Archive"/>
                        </a:rPr>
                        <a:t>2023</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68022">
                <a:tc>
                  <a:txBody>
                    <a:bodyPr anchor="t" rtlCol="false"/>
                    <a:lstStyle/>
                    <a:p>
                      <a:pPr algn="l">
                        <a:lnSpc>
                          <a:spcPts val="2939"/>
                        </a:lnSpc>
                        <a:defRPr/>
                      </a:pPr>
                      <a:r>
                        <a:rPr lang="en-US" sz="2099">
                          <a:solidFill>
                            <a:srgbClr val="CBDDEC"/>
                          </a:solidFill>
                          <a:latin typeface="Archive"/>
                        </a:rPr>
                        <a:t>CASH OUTFLOW</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l">
                        <a:lnSpc>
                          <a:spcPts val="2520"/>
                        </a:lnSpc>
                        <a:defRPr/>
                      </a:pP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Salaries</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($300,000)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Office rent</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($36,000)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Utilities</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($12,000)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Software Licenses</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($50,000)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Taxation</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($20,000)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Marketing Expenses</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($80,000)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Interest and Loan Repayments</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($15,000)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Net Cash Outflow</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($513,000)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68022">
                <a:tc>
                  <a:txBody>
                    <a:bodyPr anchor="t" rtlCol="false"/>
                    <a:lstStyle/>
                    <a:p>
                      <a:pPr algn="l">
                        <a:lnSpc>
                          <a:spcPts val="2939"/>
                        </a:lnSpc>
                        <a:defRPr/>
                      </a:pPr>
                      <a:r>
                        <a:rPr lang="en-US" sz="2099">
                          <a:solidFill>
                            <a:srgbClr val="CBDDEC"/>
                          </a:solidFill>
                          <a:latin typeface="Archive"/>
                        </a:rPr>
                        <a:t>CASH INFLOW</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l">
                        <a:lnSpc>
                          <a:spcPts val="2520"/>
                        </a:lnSpc>
                        <a:defRPr/>
                      </a:pP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Return on Investment</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$50,000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Revenue</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$500,000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Funding</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$350,000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10763">
                <a:tc>
                  <a:txBody>
                    <a:bodyPr anchor="t" rtlCol="false"/>
                    <a:lstStyle/>
                    <a:p>
                      <a:pPr algn="l">
                        <a:lnSpc>
                          <a:spcPts val="2520"/>
                        </a:lnSpc>
                        <a:defRPr/>
                      </a:pPr>
                      <a:r>
                        <a:rPr lang="en-US" sz="1800">
                          <a:solidFill>
                            <a:srgbClr val="FFFFFF"/>
                          </a:solidFill>
                          <a:latin typeface="Archive"/>
                        </a:rPr>
                        <a:t>Net Cash Inflow</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520"/>
                        </a:lnSpc>
                        <a:defRPr/>
                      </a:pPr>
                      <a:r>
                        <a:rPr lang="en-US" sz="1800">
                          <a:solidFill>
                            <a:srgbClr val="FFFFFF"/>
                          </a:solidFill>
                          <a:latin typeface="Archive"/>
                        </a:rPr>
                        <a:t>$900,000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r h="668022">
                <a:tc>
                  <a:txBody>
                    <a:bodyPr anchor="t" rtlCol="false"/>
                    <a:lstStyle/>
                    <a:p>
                      <a:pPr algn="l">
                        <a:lnSpc>
                          <a:spcPts val="2940"/>
                        </a:lnSpc>
                        <a:defRPr/>
                      </a:pPr>
                      <a:r>
                        <a:rPr lang="en-US" sz="2100">
                          <a:solidFill>
                            <a:srgbClr val="CBDDEC"/>
                          </a:solidFill>
                          <a:latin typeface="Archive"/>
                        </a:rPr>
                        <a:t>NET CASH FLOW</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c>
                  <a:txBody>
                    <a:bodyPr anchor="t" rtlCol="false"/>
                    <a:lstStyle/>
                    <a:p>
                      <a:pPr algn="r">
                        <a:lnSpc>
                          <a:spcPts val="2940"/>
                        </a:lnSpc>
                        <a:defRPr/>
                      </a:pPr>
                      <a:r>
                        <a:rPr lang="en-US" sz="2100">
                          <a:solidFill>
                            <a:srgbClr val="CBDDEC"/>
                          </a:solidFill>
                          <a:latin typeface="Archive"/>
                        </a:rPr>
                        <a:t>$413,000</a:t>
                      </a:r>
                      <a:endParaRPr lang="en-US" sz="1100"/>
                    </a:p>
                  </a:txBody>
                  <a:tcPr marL="133350" marR="133350" marT="133350" marB="133350" anchor="ctr">
                    <a:lnL cmpd="sng" algn="ctr" cap="flat" w="19050">
                      <a:solidFill>
                        <a:srgbClr val="436286"/>
                      </a:solidFill>
                      <a:prstDash val="solid"/>
                      <a:round/>
                      <a:headEnd type="none" w="med" len="med"/>
                      <a:tailEnd type="none" w="med" len="med"/>
                    </a:lnL>
                    <a:lnR cmpd="sng" algn="ctr" cap="flat" w="19050">
                      <a:solidFill>
                        <a:srgbClr val="436286"/>
                      </a:solidFill>
                      <a:prstDash val="solid"/>
                      <a:round/>
                      <a:headEnd type="none" w="med" len="med"/>
                      <a:tailEnd type="none" w="med" len="med"/>
                    </a:lnR>
                    <a:lnT cmpd="sng" algn="ctr" cap="flat" w="19050">
                      <a:solidFill>
                        <a:srgbClr val="436286"/>
                      </a:solidFill>
                      <a:prstDash val="solid"/>
                      <a:round/>
                      <a:headEnd type="none" w="med" len="med"/>
                      <a:tailEnd type="none" w="med" len="med"/>
                    </a:lnT>
                    <a:lnB cmpd="sng" algn="ctr" cap="flat" w="19050">
                      <a:solidFill>
                        <a:srgbClr val="436286"/>
                      </a:solidFill>
                      <a:prstDash val="solid"/>
                      <a:round/>
                      <a:headEnd type="none" w="med" len="med"/>
                      <a:tailEnd type="none" w="med" len="med"/>
                    </a:lnB>
                  </a:tcPr>
                </a:tc>
              </a:tr>
            </a:tbl>
          </a:graphicData>
        </a:graphic>
      </p:graphicFrame>
      <p:sp>
        <p:nvSpPr>
          <p:cNvPr name="Freeform 3" id="3"/>
          <p:cNvSpPr/>
          <p:nvPr/>
        </p:nvSpPr>
        <p:spPr>
          <a:xfrm flipH="false" flipV="false" rot="0">
            <a:off x="735037" y="3725551"/>
            <a:ext cx="5292347" cy="4114800"/>
          </a:xfrm>
          <a:custGeom>
            <a:avLst/>
            <a:gdLst/>
            <a:ahLst/>
            <a:cxnLst/>
            <a:rect r="r" b="b" t="t" l="l"/>
            <a:pathLst>
              <a:path h="4114800" w="5292347">
                <a:moveTo>
                  <a:pt x="0" y="0"/>
                </a:moveTo>
                <a:lnTo>
                  <a:pt x="5292347" y="0"/>
                </a:lnTo>
                <a:lnTo>
                  <a:pt x="529234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58525" y="2560177"/>
            <a:ext cx="6045371" cy="796290"/>
          </a:xfrm>
          <a:prstGeom prst="rect">
            <a:avLst/>
          </a:prstGeom>
        </p:spPr>
        <p:txBody>
          <a:bodyPr anchor="t" rtlCol="false" tIns="0" lIns="0" bIns="0" rIns="0">
            <a:spAutoFit/>
          </a:bodyPr>
          <a:lstStyle/>
          <a:p>
            <a:pPr algn="ctr">
              <a:lnSpc>
                <a:spcPts val="6089"/>
              </a:lnSpc>
            </a:pPr>
            <a:r>
              <a:rPr lang="en-US" sz="5799">
                <a:solidFill>
                  <a:srgbClr val="F3F6FA"/>
                </a:solidFill>
                <a:latin typeface="Archive Bold"/>
              </a:rPr>
              <a:t>CASH FLOWS</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06</a:t>
            </a:r>
          </a:p>
        </p:txBody>
      </p:sp>
      <p:sp>
        <p:nvSpPr>
          <p:cNvPr name="TextBox 5" id="5"/>
          <p:cNvSpPr txBox="true"/>
          <p:nvPr/>
        </p:nvSpPr>
        <p:spPr>
          <a:xfrm rot="0">
            <a:off x="5705558" y="3837278"/>
            <a:ext cx="10043571" cy="2277490"/>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MARKETING &amp; EXPANSION PLAN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8333945" y="1028700"/>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Freeform 4" id="4"/>
          <p:cNvSpPr/>
          <p:nvPr/>
        </p:nvSpPr>
        <p:spPr>
          <a:xfrm flipH="false" flipV="false" rot="0">
            <a:off x="6162078" y="3076760"/>
            <a:ext cx="5963844" cy="5931314"/>
          </a:xfrm>
          <a:custGeom>
            <a:avLst/>
            <a:gdLst/>
            <a:ahLst/>
            <a:cxnLst/>
            <a:rect r="r" b="b" t="t" l="l"/>
            <a:pathLst>
              <a:path h="5931314" w="5963844">
                <a:moveTo>
                  <a:pt x="0" y="0"/>
                </a:moveTo>
                <a:lnTo>
                  <a:pt x="5963844" y="0"/>
                </a:lnTo>
                <a:lnTo>
                  <a:pt x="5963844" y="5931314"/>
                </a:lnTo>
                <a:lnTo>
                  <a:pt x="0" y="59313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52946" y="3640674"/>
            <a:ext cx="791829" cy="791829"/>
          </a:xfrm>
          <a:custGeom>
            <a:avLst/>
            <a:gdLst/>
            <a:ahLst/>
            <a:cxnLst/>
            <a:rect r="r" b="b" t="t" l="l"/>
            <a:pathLst>
              <a:path h="791829" w="791829">
                <a:moveTo>
                  <a:pt x="0" y="0"/>
                </a:moveTo>
                <a:lnTo>
                  <a:pt x="791828" y="0"/>
                </a:lnTo>
                <a:lnTo>
                  <a:pt x="791828" y="791828"/>
                </a:lnTo>
                <a:lnTo>
                  <a:pt x="0" y="791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728690" y="5887879"/>
            <a:ext cx="747628" cy="784724"/>
          </a:xfrm>
          <a:custGeom>
            <a:avLst/>
            <a:gdLst/>
            <a:ahLst/>
            <a:cxnLst/>
            <a:rect r="r" b="b" t="t" l="l"/>
            <a:pathLst>
              <a:path h="784724" w="747628">
                <a:moveTo>
                  <a:pt x="0" y="0"/>
                </a:moveTo>
                <a:lnTo>
                  <a:pt x="747628" y="0"/>
                </a:lnTo>
                <a:lnTo>
                  <a:pt x="747628" y="784723"/>
                </a:lnTo>
                <a:lnTo>
                  <a:pt x="0" y="784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435090" y="7606904"/>
            <a:ext cx="724273" cy="873425"/>
          </a:xfrm>
          <a:custGeom>
            <a:avLst/>
            <a:gdLst/>
            <a:ahLst/>
            <a:cxnLst/>
            <a:rect r="r" b="b" t="t" l="l"/>
            <a:pathLst>
              <a:path h="873425" w="724273">
                <a:moveTo>
                  <a:pt x="0" y="0"/>
                </a:moveTo>
                <a:lnTo>
                  <a:pt x="724273" y="0"/>
                </a:lnTo>
                <a:lnTo>
                  <a:pt x="724273" y="873425"/>
                </a:lnTo>
                <a:lnTo>
                  <a:pt x="0" y="8734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826417" y="5296279"/>
            <a:ext cx="708122" cy="708122"/>
          </a:xfrm>
          <a:custGeom>
            <a:avLst/>
            <a:gdLst/>
            <a:ahLst/>
            <a:cxnLst/>
            <a:rect r="r" b="b" t="t" l="l"/>
            <a:pathLst>
              <a:path h="708122" w="708122">
                <a:moveTo>
                  <a:pt x="0" y="0"/>
                </a:moveTo>
                <a:lnTo>
                  <a:pt x="708121" y="0"/>
                </a:lnTo>
                <a:lnTo>
                  <a:pt x="708121" y="708122"/>
                </a:lnTo>
                <a:lnTo>
                  <a:pt x="0" y="7081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4786983" y="1396177"/>
            <a:ext cx="8714033" cy="796290"/>
          </a:xfrm>
          <a:prstGeom prst="rect">
            <a:avLst/>
          </a:prstGeom>
        </p:spPr>
        <p:txBody>
          <a:bodyPr anchor="t" rtlCol="false" tIns="0" lIns="0" bIns="0" rIns="0">
            <a:spAutoFit/>
          </a:bodyPr>
          <a:lstStyle/>
          <a:p>
            <a:pPr algn="ctr">
              <a:lnSpc>
                <a:spcPts val="6089"/>
              </a:lnSpc>
            </a:pPr>
            <a:r>
              <a:rPr lang="en-US" sz="5799">
                <a:solidFill>
                  <a:srgbClr val="F3F6FA"/>
                </a:solidFill>
                <a:latin typeface="Archive Bold"/>
              </a:rPr>
              <a:t>MARKETING PLAN</a:t>
            </a:r>
          </a:p>
        </p:txBody>
      </p:sp>
      <p:sp>
        <p:nvSpPr>
          <p:cNvPr name="TextBox 10" id="10"/>
          <p:cNvSpPr txBox="true"/>
          <p:nvPr/>
        </p:nvSpPr>
        <p:spPr>
          <a:xfrm rot="0">
            <a:off x="7590035" y="5650340"/>
            <a:ext cx="3138655" cy="784352"/>
          </a:xfrm>
          <a:prstGeom prst="rect">
            <a:avLst/>
          </a:prstGeom>
        </p:spPr>
        <p:txBody>
          <a:bodyPr anchor="t" rtlCol="false" tIns="0" lIns="0" bIns="0" rIns="0">
            <a:spAutoFit/>
          </a:bodyPr>
          <a:lstStyle/>
          <a:p>
            <a:pPr algn="ctr">
              <a:lnSpc>
                <a:spcPts val="3093"/>
              </a:lnSpc>
            </a:pPr>
            <a:r>
              <a:rPr lang="en-US" sz="2599">
                <a:solidFill>
                  <a:srgbClr val="F3F6FA"/>
                </a:solidFill>
                <a:latin typeface="Archive Bold"/>
              </a:rPr>
              <a:t>MARKETING STRATEGIES</a:t>
            </a:r>
          </a:p>
        </p:txBody>
      </p:sp>
      <p:sp>
        <p:nvSpPr>
          <p:cNvPr name="TextBox 11" id="11"/>
          <p:cNvSpPr txBox="true"/>
          <p:nvPr/>
        </p:nvSpPr>
        <p:spPr>
          <a:xfrm rot="0">
            <a:off x="1653046" y="3739781"/>
            <a:ext cx="3992773" cy="1544316"/>
          </a:xfrm>
          <a:prstGeom prst="rect">
            <a:avLst/>
          </a:prstGeom>
        </p:spPr>
        <p:txBody>
          <a:bodyPr anchor="t" rtlCol="false" tIns="0" lIns="0" bIns="0" rIns="0">
            <a:spAutoFit/>
          </a:bodyPr>
          <a:lstStyle/>
          <a:p>
            <a:pPr>
              <a:lnSpc>
                <a:spcPts val="3080"/>
              </a:lnSpc>
            </a:pPr>
            <a:r>
              <a:rPr lang="en-US" sz="2200">
                <a:solidFill>
                  <a:srgbClr val="F3F6FA"/>
                </a:solidFill>
                <a:latin typeface="IBM Plex Sans"/>
              </a:rPr>
              <a:t>targeted Google Ads and Social Media Ads on Instagram, LinkedIn and Twitter,  television ads and billboards</a:t>
            </a:r>
          </a:p>
        </p:txBody>
      </p:sp>
      <p:sp>
        <p:nvSpPr>
          <p:cNvPr name="TextBox 12" id="12"/>
          <p:cNvSpPr txBox="true"/>
          <p:nvPr/>
        </p:nvSpPr>
        <p:spPr>
          <a:xfrm rot="0">
            <a:off x="1653046" y="3520105"/>
            <a:ext cx="3992773"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PAID ADVERTISING</a:t>
            </a:r>
          </a:p>
        </p:txBody>
      </p:sp>
      <p:sp>
        <p:nvSpPr>
          <p:cNvPr name="TextBox 13" id="13"/>
          <p:cNvSpPr txBox="true"/>
          <p:nvPr/>
        </p:nvSpPr>
        <p:spPr>
          <a:xfrm rot="0">
            <a:off x="1653046" y="7422446"/>
            <a:ext cx="3992773" cy="1544316"/>
          </a:xfrm>
          <a:prstGeom prst="rect">
            <a:avLst/>
          </a:prstGeom>
        </p:spPr>
        <p:txBody>
          <a:bodyPr anchor="t" rtlCol="false" tIns="0" lIns="0" bIns="0" rIns="0">
            <a:spAutoFit/>
          </a:bodyPr>
          <a:lstStyle/>
          <a:p>
            <a:pPr>
              <a:lnSpc>
                <a:spcPts val="3080"/>
              </a:lnSpc>
            </a:pPr>
            <a:r>
              <a:rPr lang="en-US" sz="2200">
                <a:solidFill>
                  <a:srgbClr val="F3F6FA"/>
                </a:solidFill>
                <a:latin typeface="IBM Plex Sans"/>
              </a:rPr>
              <a:t>company representatives actively attend cybersecurity-focused events, conferences, webinars and workshops</a:t>
            </a:r>
          </a:p>
        </p:txBody>
      </p:sp>
      <p:sp>
        <p:nvSpPr>
          <p:cNvPr name="TextBox 14" id="14"/>
          <p:cNvSpPr txBox="true"/>
          <p:nvPr/>
        </p:nvSpPr>
        <p:spPr>
          <a:xfrm rot="0">
            <a:off x="1653046" y="7202770"/>
            <a:ext cx="3494025"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EVENT MARKETING</a:t>
            </a:r>
          </a:p>
        </p:txBody>
      </p:sp>
      <p:sp>
        <p:nvSpPr>
          <p:cNvPr name="TextBox 15" id="15"/>
          <p:cNvSpPr txBox="true"/>
          <p:nvPr/>
        </p:nvSpPr>
        <p:spPr>
          <a:xfrm rot="0">
            <a:off x="12858018" y="7422665"/>
            <a:ext cx="4401282" cy="1934841"/>
          </a:xfrm>
          <a:prstGeom prst="rect">
            <a:avLst/>
          </a:prstGeom>
        </p:spPr>
        <p:txBody>
          <a:bodyPr anchor="t" rtlCol="false" tIns="0" lIns="0" bIns="0" rIns="0">
            <a:spAutoFit/>
          </a:bodyPr>
          <a:lstStyle/>
          <a:p>
            <a:pPr algn="r">
              <a:lnSpc>
                <a:spcPts val="3080"/>
              </a:lnSpc>
            </a:pPr>
            <a:r>
              <a:rPr lang="en-US" sz="2200">
                <a:solidFill>
                  <a:srgbClr val="F3F6FA"/>
                </a:solidFill>
                <a:latin typeface="IBM Plex Sans"/>
              </a:rPr>
              <a:t>cultivate direct connections by maintaining a sizable email list, ensuring regular updates and exclusive content for clients and cybersecurity community.</a:t>
            </a:r>
          </a:p>
        </p:txBody>
      </p:sp>
      <p:sp>
        <p:nvSpPr>
          <p:cNvPr name="TextBox 16" id="16"/>
          <p:cNvSpPr txBox="true"/>
          <p:nvPr/>
        </p:nvSpPr>
        <p:spPr>
          <a:xfrm rot="0">
            <a:off x="12391508" y="7202770"/>
            <a:ext cx="4867792" cy="257809"/>
          </a:xfrm>
          <a:prstGeom prst="rect">
            <a:avLst/>
          </a:prstGeom>
        </p:spPr>
        <p:txBody>
          <a:bodyPr anchor="t" rtlCol="false" tIns="0" lIns="0" bIns="0" rIns="0">
            <a:spAutoFit/>
          </a:bodyPr>
          <a:lstStyle/>
          <a:p>
            <a:pPr algn="r">
              <a:lnSpc>
                <a:spcPts val="1689"/>
              </a:lnSpc>
            </a:pPr>
            <a:r>
              <a:rPr lang="en-US" sz="2599">
                <a:solidFill>
                  <a:srgbClr val="F3F6FA"/>
                </a:solidFill>
                <a:latin typeface="Archive Bold"/>
              </a:rPr>
              <a:t>EMAIL MARKETING</a:t>
            </a:r>
          </a:p>
        </p:txBody>
      </p:sp>
      <p:sp>
        <p:nvSpPr>
          <p:cNvPr name="TextBox 17" id="17"/>
          <p:cNvSpPr txBox="true"/>
          <p:nvPr/>
        </p:nvSpPr>
        <p:spPr>
          <a:xfrm rot="0">
            <a:off x="12858018" y="3739781"/>
            <a:ext cx="4288050" cy="1934841"/>
          </a:xfrm>
          <a:prstGeom prst="rect">
            <a:avLst/>
          </a:prstGeom>
        </p:spPr>
        <p:txBody>
          <a:bodyPr anchor="t" rtlCol="false" tIns="0" lIns="0" bIns="0" rIns="0">
            <a:spAutoFit/>
          </a:bodyPr>
          <a:lstStyle/>
          <a:p>
            <a:pPr algn="r">
              <a:lnSpc>
                <a:spcPts val="3080"/>
              </a:lnSpc>
            </a:pPr>
            <a:r>
              <a:rPr lang="en-US" sz="2200">
                <a:solidFill>
                  <a:srgbClr val="F3F6FA"/>
                </a:solidFill>
                <a:latin typeface="IBM Plex Sans"/>
              </a:rPr>
              <a:t>strategically use social media platforms like LinkedIn and Twitter, sharing engaging content and running social media campaigns </a:t>
            </a:r>
          </a:p>
        </p:txBody>
      </p:sp>
      <p:sp>
        <p:nvSpPr>
          <p:cNvPr name="TextBox 18" id="18"/>
          <p:cNvSpPr txBox="true"/>
          <p:nvPr/>
        </p:nvSpPr>
        <p:spPr>
          <a:xfrm rot="0">
            <a:off x="12125922" y="3520072"/>
            <a:ext cx="5020147" cy="257809"/>
          </a:xfrm>
          <a:prstGeom prst="rect">
            <a:avLst/>
          </a:prstGeom>
        </p:spPr>
        <p:txBody>
          <a:bodyPr anchor="t" rtlCol="false" tIns="0" lIns="0" bIns="0" rIns="0">
            <a:spAutoFit/>
          </a:bodyPr>
          <a:lstStyle/>
          <a:p>
            <a:pPr algn="r">
              <a:lnSpc>
                <a:spcPts val="1689"/>
              </a:lnSpc>
            </a:pPr>
            <a:r>
              <a:rPr lang="en-US" sz="2599">
                <a:solidFill>
                  <a:srgbClr val="F3F6FA"/>
                </a:solidFill>
                <a:latin typeface="Archive Bold"/>
              </a:rPr>
              <a:t>SOCIAL MEDIA MARKETING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1620257" y="1442456"/>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1C3F60"/>
            </a:solidFill>
          </p:spPr>
        </p:sp>
      </p:grpSp>
      <p:grpSp>
        <p:nvGrpSpPr>
          <p:cNvPr name="Group 4" id="4"/>
          <p:cNvGrpSpPr/>
          <p:nvPr/>
        </p:nvGrpSpPr>
        <p:grpSpPr>
          <a:xfrm rot="0">
            <a:off x="9144000" y="1198718"/>
            <a:ext cx="1266325" cy="1266325"/>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6" id="6"/>
          <p:cNvSpPr/>
          <p:nvPr/>
        </p:nvSpPr>
        <p:spPr>
          <a:xfrm flipH="false" flipV="false" rot="0">
            <a:off x="9400058" y="1612474"/>
            <a:ext cx="754210" cy="438813"/>
          </a:xfrm>
          <a:custGeom>
            <a:avLst/>
            <a:gdLst/>
            <a:ahLst/>
            <a:cxnLst/>
            <a:rect r="r" b="b" t="t" l="l"/>
            <a:pathLst>
              <a:path h="438813" w="754210">
                <a:moveTo>
                  <a:pt x="0" y="0"/>
                </a:moveTo>
                <a:lnTo>
                  <a:pt x="754209" y="0"/>
                </a:lnTo>
                <a:lnTo>
                  <a:pt x="754209" y="438813"/>
                </a:lnTo>
                <a:lnTo>
                  <a:pt x="0" y="438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144000" y="5926088"/>
            <a:ext cx="1266325" cy="12663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9" id="9"/>
          <p:cNvSpPr/>
          <p:nvPr/>
        </p:nvSpPr>
        <p:spPr>
          <a:xfrm flipH="false" flipV="false" rot="0">
            <a:off x="9452669" y="6193530"/>
            <a:ext cx="648988" cy="731442"/>
          </a:xfrm>
          <a:custGeom>
            <a:avLst/>
            <a:gdLst/>
            <a:ahLst/>
            <a:cxnLst/>
            <a:rect r="r" b="b" t="t" l="l"/>
            <a:pathLst>
              <a:path h="731442" w="648988">
                <a:moveTo>
                  <a:pt x="0" y="0"/>
                </a:moveTo>
                <a:lnTo>
                  <a:pt x="648988" y="0"/>
                </a:lnTo>
                <a:lnTo>
                  <a:pt x="648988" y="731442"/>
                </a:lnTo>
                <a:lnTo>
                  <a:pt x="0" y="7314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2069566" y="3413599"/>
            <a:ext cx="4696070" cy="5024978"/>
          </a:xfrm>
          <a:custGeom>
            <a:avLst/>
            <a:gdLst/>
            <a:ahLst/>
            <a:cxnLst/>
            <a:rect r="r" b="b" t="t" l="l"/>
            <a:pathLst>
              <a:path h="5024978" w="4696070">
                <a:moveTo>
                  <a:pt x="0" y="0"/>
                </a:moveTo>
                <a:lnTo>
                  <a:pt x="4696070" y="0"/>
                </a:lnTo>
                <a:lnTo>
                  <a:pt x="4696070" y="5024978"/>
                </a:lnTo>
                <a:lnTo>
                  <a:pt x="0" y="50249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579709" y="1809933"/>
            <a:ext cx="6735616" cy="796290"/>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EXPANSION PLAN</a:t>
            </a:r>
          </a:p>
        </p:txBody>
      </p:sp>
      <p:sp>
        <p:nvSpPr>
          <p:cNvPr name="TextBox 12" id="12"/>
          <p:cNvSpPr txBox="true"/>
          <p:nvPr/>
        </p:nvSpPr>
        <p:spPr>
          <a:xfrm rot="0">
            <a:off x="11123090" y="1542219"/>
            <a:ext cx="6397442" cy="4080506"/>
          </a:xfrm>
          <a:prstGeom prst="rect">
            <a:avLst/>
          </a:prstGeom>
        </p:spPr>
        <p:txBody>
          <a:bodyPr anchor="t" rtlCol="false" tIns="0" lIns="0" bIns="0" rIns="0">
            <a:spAutoFit/>
          </a:bodyPr>
          <a:lstStyle/>
          <a:p>
            <a:pPr>
              <a:lnSpc>
                <a:spcPts val="2940"/>
              </a:lnSpc>
            </a:pPr>
            <a:r>
              <a:rPr lang="en-US" sz="2100">
                <a:solidFill>
                  <a:srgbClr val="AFC1D0"/>
                </a:solidFill>
                <a:latin typeface="IBM Plex Sans"/>
              </a:rPr>
              <a:t>offering customers innovative and new products that meet their changing needs and preferences</a:t>
            </a:r>
          </a:p>
          <a:p>
            <a:pPr>
              <a:lnSpc>
                <a:spcPts val="2940"/>
              </a:lnSpc>
            </a:pPr>
          </a:p>
          <a:p>
            <a:pPr marL="453427" indent="-226714" lvl="1">
              <a:lnSpc>
                <a:spcPts val="2940"/>
              </a:lnSpc>
              <a:buFont typeface="Arial"/>
              <a:buChar char="•"/>
            </a:pPr>
            <a:r>
              <a:rPr lang="en-US" sz="2100">
                <a:solidFill>
                  <a:srgbClr val="AFC1D0"/>
                </a:solidFill>
                <a:latin typeface="IBM Plex Sans"/>
              </a:rPr>
              <a:t>Predictive Threat Intelligence: utilizing AI algorithms to predict and identify emerging cybersecurity threats.</a:t>
            </a:r>
          </a:p>
          <a:p>
            <a:pPr marL="453427" indent="-226714" lvl="1">
              <a:lnSpc>
                <a:spcPts val="2940"/>
              </a:lnSpc>
              <a:buFont typeface="Arial"/>
              <a:buChar char="•"/>
            </a:pPr>
            <a:r>
              <a:rPr lang="en-US" sz="2100">
                <a:solidFill>
                  <a:srgbClr val="AFC1D0"/>
                </a:solidFill>
                <a:latin typeface="IBM Plex Sans"/>
              </a:rPr>
              <a:t>AI-Powered Endpoint Protection, in which we integrate machine learning models into endpoint security solutions to identify and prevent new and evolving malware threats.</a:t>
            </a:r>
          </a:p>
          <a:p>
            <a:pPr>
              <a:lnSpc>
                <a:spcPts val="2940"/>
              </a:lnSpc>
            </a:pPr>
          </a:p>
        </p:txBody>
      </p:sp>
      <p:sp>
        <p:nvSpPr>
          <p:cNvPr name="TextBox 13" id="13"/>
          <p:cNvSpPr txBox="true"/>
          <p:nvPr/>
        </p:nvSpPr>
        <p:spPr>
          <a:xfrm rot="0">
            <a:off x="11123090" y="1332068"/>
            <a:ext cx="5446187"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PRODUCT DEVELOPMENT</a:t>
            </a:r>
          </a:p>
        </p:txBody>
      </p:sp>
      <p:sp>
        <p:nvSpPr>
          <p:cNvPr name="TextBox 14" id="14"/>
          <p:cNvSpPr txBox="true"/>
          <p:nvPr/>
        </p:nvSpPr>
        <p:spPr>
          <a:xfrm rot="0">
            <a:off x="11242583" y="6292219"/>
            <a:ext cx="6582270" cy="2966081"/>
          </a:xfrm>
          <a:prstGeom prst="rect">
            <a:avLst/>
          </a:prstGeom>
        </p:spPr>
        <p:txBody>
          <a:bodyPr anchor="t" rtlCol="false" tIns="0" lIns="0" bIns="0" rIns="0">
            <a:spAutoFit/>
          </a:bodyPr>
          <a:lstStyle/>
          <a:p>
            <a:pPr>
              <a:lnSpc>
                <a:spcPts val="2940"/>
              </a:lnSpc>
            </a:pPr>
            <a:r>
              <a:rPr lang="en-US" sz="2100">
                <a:solidFill>
                  <a:srgbClr val="AFC1D0"/>
                </a:solidFill>
                <a:latin typeface="IBM Plex Sans"/>
              </a:rPr>
              <a:t>Maximizing the use of existing resources</a:t>
            </a:r>
          </a:p>
          <a:p>
            <a:pPr marL="453427" indent="-226714" lvl="1">
              <a:lnSpc>
                <a:spcPts val="2940"/>
              </a:lnSpc>
              <a:buFont typeface="Arial"/>
              <a:buChar char="•"/>
            </a:pPr>
            <a:r>
              <a:rPr lang="en-US" sz="2100">
                <a:solidFill>
                  <a:srgbClr val="AFC1D0"/>
                </a:solidFill>
                <a:latin typeface="IBM Plex Sans"/>
              </a:rPr>
              <a:t>E</a:t>
            </a:r>
            <a:r>
              <a:rPr lang="en-US" sz="2100">
                <a:solidFill>
                  <a:srgbClr val="AFC1D0"/>
                </a:solidFill>
                <a:latin typeface="IBM Plex Sans"/>
              </a:rPr>
              <a:t>nhance Product Features: Improve endpoint protection solution with ML algorithms</a:t>
            </a:r>
          </a:p>
          <a:p>
            <a:pPr marL="453427" indent="-226714" lvl="1">
              <a:lnSpc>
                <a:spcPts val="2940"/>
              </a:lnSpc>
              <a:buFont typeface="Arial"/>
              <a:buChar char="•"/>
            </a:pPr>
            <a:r>
              <a:rPr lang="en-US" sz="2100">
                <a:solidFill>
                  <a:srgbClr val="AFC1D0"/>
                </a:solidFill>
                <a:latin typeface="IBM Plex Sans"/>
              </a:rPr>
              <a:t>Revise pricing strategies: introducing tiered pricing plans to cater to different-sized businesses, making the solutions more accessible to smaller enterprises. </a:t>
            </a:r>
          </a:p>
          <a:p>
            <a:pPr marL="453427" indent="-226714" lvl="1">
              <a:lnSpc>
                <a:spcPts val="2940"/>
              </a:lnSpc>
              <a:buFont typeface="Arial"/>
              <a:buChar char="•"/>
            </a:pPr>
            <a:r>
              <a:rPr lang="en-US" sz="2100">
                <a:solidFill>
                  <a:srgbClr val="AFC1D0"/>
                </a:solidFill>
                <a:latin typeface="IBM Plex Sans"/>
              </a:rPr>
              <a:t>We could also offer limited-time discounts</a:t>
            </a:r>
          </a:p>
        </p:txBody>
      </p:sp>
      <p:sp>
        <p:nvSpPr>
          <p:cNvPr name="TextBox 15" id="15"/>
          <p:cNvSpPr txBox="true"/>
          <p:nvPr/>
        </p:nvSpPr>
        <p:spPr>
          <a:xfrm rot="0">
            <a:off x="11242583" y="6059438"/>
            <a:ext cx="3716441"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MARKET PENETRATION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10942570" y="1565320"/>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0B1320"/>
            </a:solidFill>
          </p:spPr>
        </p:sp>
      </p:grpSp>
      <p:sp>
        <p:nvSpPr>
          <p:cNvPr name="TextBox 4" id="4"/>
          <p:cNvSpPr txBox="true"/>
          <p:nvPr/>
        </p:nvSpPr>
        <p:spPr>
          <a:xfrm rot="0">
            <a:off x="10902022" y="1942322"/>
            <a:ext cx="6635558" cy="939164"/>
          </a:xfrm>
          <a:prstGeom prst="rect">
            <a:avLst/>
          </a:prstGeom>
        </p:spPr>
        <p:txBody>
          <a:bodyPr anchor="t" rtlCol="false" tIns="0" lIns="0" bIns="0" rIns="0">
            <a:spAutoFit/>
          </a:bodyPr>
          <a:lstStyle/>
          <a:p>
            <a:pPr>
              <a:lnSpc>
                <a:spcPts val="7139"/>
              </a:lnSpc>
            </a:pPr>
            <a:r>
              <a:rPr lang="en-US" sz="6799">
                <a:solidFill>
                  <a:srgbClr val="0B1320"/>
                </a:solidFill>
                <a:latin typeface="Archive"/>
              </a:rPr>
              <a:t>AGENDA</a:t>
            </a:r>
          </a:p>
        </p:txBody>
      </p:sp>
      <p:grpSp>
        <p:nvGrpSpPr>
          <p:cNvPr name="Group 5" id="5"/>
          <p:cNvGrpSpPr/>
          <p:nvPr/>
        </p:nvGrpSpPr>
        <p:grpSpPr>
          <a:xfrm rot="0">
            <a:off x="9803146" y="3731631"/>
            <a:ext cx="1266325" cy="126632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7" id="7"/>
          <p:cNvSpPr txBox="true"/>
          <p:nvPr/>
        </p:nvSpPr>
        <p:spPr>
          <a:xfrm rot="0">
            <a:off x="11505836" y="4253670"/>
            <a:ext cx="4739570" cy="356235"/>
          </a:xfrm>
          <a:prstGeom prst="rect">
            <a:avLst/>
          </a:prstGeom>
        </p:spPr>
        <p:txBody>
          <a:bodyPr anchor="t" rtlCol="false" tIns="0" lIns="0" bIns="0" rIns="0">
            <a:spAutoFit/>
          </a:bodyPr>
          <a:lstStyle/>
          <a:p>
            <a:pPr>
              <a:lnSpc>
                <a:spcPts val="2340"/>
              </a:lnSpc>
            </a:pPr>
            <a:r>
              <a:rPr lang="en-US" sz="3600">
                <a:solidFill>
                  <a:srgbClr val="0B1320"/>
                </a:solidFill>
                <a:latin typeface="Archive Bold"/>
              </a:rPr>
              <a:t>BUSINESS PLAN</a:t>
            </a:r>
          </a:p>
        </p:txBody>
      </p:sp>
      <p:sp>
        <p:nvSpPr>
          <p:cNvPr name="Freeform 8" id="8"/>
          <p:cNvSpPr/>
          <p:nvPr/>
        </p:nvSpPr>
        <p:spPr>
          <a:xfrm flipH="false" flipV="false" rot="0">
            <a:off x="16318539" y="9014637"/>
            <a:ext cx="2664986" cy="1922092"/>
          </a:xfrm>
          <a:custGeom>
            <a:avLst/>
            <a:gdLst/>
            <a:ahLst/>
            <a:cxnLst/>
            <a:rect r="r" b="b" t="t" l="l"/>
            <a:pathLst>
              <a:path h="1922092" w="2664986">
                <a:moveTo>
                  <a:pt x="0" y="0"/>
                </a:moveTo>
                <a:lnTo>
                  <a:pt x="2664987" y="0"/>
                </a:lnTo>
                <a:lnTo>
                  <a:pt x="2664987" y="1922092"/>
                </a:lnTo>
                <a:lnTo>
                  <a:pt x="0" y="19220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60109" y="3288627"/>
            <a:ext cx="9868876" cy="9515981"/>
          </a:xfrm>
          <a:custGeom>
            <a:avLst/>
            <a:gdLst/>
            <a:ahLst/>
            <a:cxnLst/>
            <a:rect r="r" b="b" t="t" l="l"/>
            <a:pathLst>
              <a:path h="9515981" w="9868876">
                <a:moveTo>
                  <a:pt x="0" y="0"/>
                </a:moveTo>
                <a:lnTo>
                  <a:pt x="9868875" y="0"/>
                </a:lnTo>
                <a:lnTo>
                  <a:pt x="9868875" y="9515981"/>
                </a:lnTo>
                <a:lnTo>
                  <a:pt x="0" y="95159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1028700"/>
            <a:ext cx="7896634" cy="8384457"/>
          </a:xfrm>
          <a:custGeom>
            <a:avLst/>
            <a:gdLst/>
            <a:ahLst/>
            <a:cxnLst/>
            <a:rect r="r" b="b" t="t" l="l"/>
            <a:pathLst>
              <a:path h="8384457" w="7896634">
                <a:moveTo>
                  <a:pt x="0" y="0"/>
                </a:moveTo>
                <a:lnTo>
                  <a:pt x="7896634" y="0"/>
                </a:lnTo>
                <a:lnTo>
                  <a:pt x="7896634" y="8384457"/>
                </a:lnTo>
                <a:lnTo>
                  <a:pt x="0" y="8384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019268" y="4272720"/>
            <a:ext cx="834081" cy="393698"/>
          </a:xfrm>
          <a:prstGeom prst="rect">
            <a:avLst/>
          </a:prstGeom>
        </p:spPr>
        <p:txBody>
          <a:bodyPr anchor="t" rtlCol="false" tIns="0" lIns="0" bIns="0" rIns="0">
            <a:spAutoFit/>
          </a:bodyPr>
          <a:lstStyle/>
          <a:p>
            <a:pPr algn="ctr">
              <a:lnSpc>
                <a:spcPts val="2599"/>
              </a:lnSpc>
            </a:pPr>
            <a:r>
              <a:rPr lang="en-US" sz="3999">
                <a:solidFill>
                  <a:srgbClr val="F3F6FA"/>
                </a:solidFill>
                <a:latin typeface="Archive Bold"/>
              </a:rPr>
              <a:t>I</a:t>
            </a:r>
          </a:p>
        </p:txBody>
      </p:sp>
      <p:grpSp>
        <p:nvGrpSpPr>
          <p:cNvPr name="Group 12" id="12"/>
          <p:cNvGrpSpPr/>
          <p:nvPr/>
        </p:nvGrpSpPr>
        <p:grpSpPr>
          <a:xfrm rot="0">
            <a:off x="9803146" y="5496600"/>
            <a:ext cx="1266325" cy="126632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14" id="14"/>
          <p:cNvSpPr txBox="true"/>
          <p:nvPr/>
        </p:nvSpPr>
        <p:spPr>
          <a:xfrm rot="0">
            <a:off x="11505836" y="5828139"/>
            <a:ext cx="7130621" cy="542925"/>
          </a:xfrm>
          <a:prstGeom prst="rect">
            <a:avLst/>
          </a:prstGeom>
        </p:spPr>
        <p:txBody>
          <a:bodyPr anchor="t" rtlCol="false" tIns="0" lIns="0" bIns="0" rIns="0">
            <a:spAutoFit/>
          </a:bodyPr>
          <a:lstStyle/>
          <a:p>
            <a:pPr>
              <a:lnSpc>
                <a:spcPts val="4320"/>
              </a:lnSpc>
            </a:pPr>
            <a:r>
              <a:rPr lang="en-US" sz="3600">
                <a:solidFill>
                  <a:srgbClr val="0B1320"/>
                </a:solidFill>
                <a:latin typeface="Archive Bold"/>
              </a:rPr>
              <a:t>INITIAL INVESTMENT PLAN</a:t>
            </a:r>
          </a:p>
        </p:txBody>
      </p:sp>
      <p:sp>
        <p:nvSpPr>
          <p:cNvPr name="TextBox 15" id="15"/>
          <p:cNvSpPr txBox="true"/>
          <p:nvPr/>
        </p:nvSpPr>
        <p:spPr>
          <a:xfrm rot="0">
            <a:off x="10019268" y="6037689"/>
            <a:ext cx="834081" cy="393698"/>
          </a:xfrm>
          <a:prstGeom prst="rect">
            <a:avLst/>
          </a:prstGeom>
        </p:spPr>
        <p:txBody>
          <a:bodyPr anchor="t" rtlCol="false" tIns="0" lIns="0" bIns="0" rIns="0">
            <a:spAutoFit/>
          </a:bodyPr>
          <a:lstStyle/>
          <a:p>
            <a:pPr algn="ctr">
              <a:lnSpc>
                <a:spcPts val="2599"/>
              </a:lnSpc>
            </a:pPr>
            <a:r>
              <a:rPr lang="en-US" sz="3999">
                <a:solidFill>
                  <a:srgbClr val="F3F6FA"/>
                </a:solidFill>
                <a:latin typeface="Archive Bold"/>
              </a:rPr>
              <a:t>II</a:t>
            </a:r>
          </a:p>
        </p:txBody>
      </p:sp>
      <p:grpSp>
        <p:nvGrpSpPr>
          <p:cNvPr name="Group 16" id="16"/>
          <p:cNvGrpSpPr/>
          <p:nvPr/>
        </p:nvGrpSpPr>
        <p:grpSpPr>
          <a:xfrm rot="0">
            <a:off x="9803146" y="7261569"/>
            <a:ext cx="1266325" cy="126632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18" id="18"/>
          <p:cNvSpPr txBox="true"/>
          <p:nvPr/>
        </p:nvSpPr>
        <p:spPr>
          <a:xfrm rot="0">
            <a:off x="11505836" y="7783608"/>
            <a:ext cx="5958611" cy="356235"/>
          </a:xfrm>
          <a:prstGeom prst="rect">
            <a:avLst/>
          </a:prstGeom>
        </p:spPr>
        <p:txBody>
          <a:bodyPr anchor="t" rtlCol="false" tIns="0" lIns="0" bIns="0" rIns="0">
            <a:spAutoFit/>
          </a:bodyPr>
          <a:lstStyle/>
          <a:p>
            <a:pPr>
              <a:lnSpc>
                <a:spcPts val="2340"/>
              </a:lnSpc>
            </a:pPr>
            <a:r>
              <a:rPr lang="en-US" sz="3600">
                <a:solidFill>
                  <a:srgbClr val="0B1320"/>
                </a:solidFill>
                <a:latin typeface="Archive Bold"/>
              </a:rPr>
              <a:t>SAMPLE PROJECT PLAN</a:t>
            </a:r>
          </a:p>
        </p:txBody>
      </p:sp>
      <p:sp>
        <p:nvSpPr>
          <p:cNvPr name="TextBox 19" id="19"/>
          <p:cNvSpPr txBox="true"/>
          <p:nvPr/>
        </p:nvSpPr>
        <p:spPr>
          <a:xfrm rot="0">
            <a:off x="10019268" y="7802658"/>
            <a:ext cx="834081" cy="393698"/>
          </a:xfrm>
          <a:prstGeom prst="rect">
            <a:avLst/>
          </a:prstGeom>
        </p:spPr>
        <p:txBody>
          <a:bodyPr anchor="t" rtlCol="false" tIns="0" lIns="0" bIns="0" rIns="0">
            <a:spAutoFit/>
          </a:bodyPr>
          <a:lstStyle/>
          <a:p>
            <a:pPr algn="ctr">
              <a:lnSpc>
                <a:spcPts val="2599"/>
              </a:lnSpc>
            </a:pPr>
            <a:r>
              <a:rPr lang="en-US" sz="3999">
                <a:solidFill>
                  <a:srgbClr val="F3F6FA"/>
                </a:solidFill>
                <a:latin typeface="Archive Bold"/>
              </a:rPr>
              <a:t>III</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07</a:t>
            </a:r>
          </a:p>
        </p:txBody>
      </p:sp>
      <p:sp>
        <p:nvSpPr>
          <p:cNvPr name="TextBox 5" id="5"/>
          <p:cNvSpPr txBox="true"/>
          <p:nvPr/>
        </p:nvSpPr>
        <p:spPr>
          <a:xfrm rot="0">
            <a:off x="5705558" y="3837278"/>
            <a:ext cx="10043571" cy="2277490"/>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DAMAGE CONTROL PLAN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401653" y="1457816"/>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TextBox 4" id="4"/>
          <p:cNvSpPr txBox="true"/>
          <p:nvPr/>
        </p:nvSpPr>
        <p:spPr>
          <a:xfrm rot="0">
            <a:off x="2361106" y="1825293"/>
            <a:ext cx="6045371"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IDENTIFIED RISKS</a:t>
            </a:r>
          </a:p>
        </p:txBody>
      </p:sp>
      <p:grpSp>
        <p:nvGrpSpPr>
          <p:cNvPr name="Group 5" id="5"/>
          <p:cNvGrpSpPr/>
          <p:nvPr/>
        </p:nvGrpSpPr>
        <p:grpSpPr>
          <a:xfrm rot="0">
            <a:off x="2361106" y="5859583"/>
            <a:ext cx="1266325" cy="126632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7" id="7"/>
          <p:cNvSpPr txBox="true"/>
          <p:nvPr/>
        </p:nvSpPr>
        <p:spPr>
          <a:xfrm rot="0">
            <a:off x="3899943" y="6319724"/>
            <a:ext cx="5244057" cy="737231"/>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rapid growth of technology, advanced threats, compliance, integration challenges</a:t>
            </a:r>
          </a:p>
        </p:txBody>
      </p:sp>
      <p:sp>
        <p:nvSpPr>
          <p:cNvPr name="TextBox 8" id="8"/>
          <p:cNvSpPr txBox="true"/>
          <p:nvPr/>
        </p:nvSpPr>
        <p:spPr>
          <a:xfrm rot="0">
            <a:off x="3899943" y="6043600"/>
            <a:ext cx="5596949"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TECHNOLOGICAL COMPLEXITY</a:t>
            </a:r>
          </a:p>
        </p:txBody>
      </p:sp>
      <p:sp>
        <p:nvSpPr>
          <p:cNvPr name="Freeform 9" id="9"/>
          <p:cNvSpPr/>
          <p:nvPr/>
        </p:nvSpPr>
        <p:spPr>
          <a:xfrm flipH="false" flipV="false" rot="0">
            <a:off x="2617163" y="6273339"/>
            <a:ext cx="754210" cy="438813"/>
          </a:xfrm>
          <a:custGeom>
            <a:avLst/>
            <a:gdLst/>
            <a:ahLst/>
            <a:cxnLst/>
            <a:rect r="r" b="b" t="t" l="l"/>
            <a:pathLst>
              <a:path h="438813" w="754210">
                <a:moveTo>
                  <a:pt x="0" y="0"/>
                </a:moveTo>
                <a:lnTo>
                  <a:pt x="754210" y="0"/>
                </a:lnTo>
                <a:lnTo>
                  <a:pt x="754210" y="438813"/>
                </a:lnTo>
                <a:lnTo>
                  <a:pt x="0" y="438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2361106" y="7564058"/>
            <a:ext cx="1266325" cy="1266325"/>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2" id="12"/>
          <p:cNvSpPr txBox="true"/>
          <p:nvPr/>
        </p:nvSpPr>
        <p:spPr>
          <a:xfrm rot="0">
            <a:off x="3899943" y="7846191"/>
            <a:ext cx="4818440" cy="110870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experiencing a data breach or security incident,  services do not perform as promised or fail, slow customer support</a:t>
            </a:r>
          </a:p>
        </p:txBody>
      </p:sp>
      <p:sp>
        <p:nvSpPr>
          <p:cNvPr name="TextBox 13" id="13"/>
          <p:cNvSpPr txBox="true"/>
          <p:nvPr/>
        </p:nvSpPr>
        <p:spPr>
          <a:xfrm rot="0">
            <a:off x="3899943" y="7697408"/>
            <a:ext cx="3909100"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REPUTATION RISKS</a:t>
            </a:r>
          </a:p>
        </p:txBody>
      </p:sp>
      <p:sp>
        <p:nvSpPr>
          <p:cNvPr name="Freeform 14" id="14"/>
          <p:cNvSpPr/>
          <p:nvPr/>
        </p:nvSpPr>
        <p:spPr>
          <a:xfrm flipH="false" flipV="false" rot="-8456008">
            <a:off x="-1480175" y="8424636"/>
            <a:ext cx="4288251" cy="3563147"/>
          </a:xfrm>
          <a:custGeom>
            <a:avLst/>
            <a:gdLst/>
            <a:ahLst/>
            <a:cxnLst/>
            <a:rect r="r" b="b" t="t" l="l"/>
            <a:pathLst>
              <a:path h="3563147" w="4288251">
                <a:moveTo>
                  <a:pt x="0" y="0"/>
                </a:moveTo>
                <a:lnTo>
                  <a:pt x="4288252" y="0"/>
                </a:lnTo>
                <a:lnTo>
                  <a:pt x="4288252" y="3563147"/>
                </a:lnTo>
                <a:lnTo>
                  <a:pt x="0" y="35631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2361106" y="4155108"/>
            <a:ext cx="1266325" cy="1266325"/>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17" id="17"/>
          <p:cNvSpPr/>
          <p:nvPr/>
        </p:nvSpPr>
        <p:spPr>
          <a:xfrm flipH="false" flipV="false" rot="0">
            <a:off x="2617163" y="4568864"/>
            <a:ext cx="754210" cy="438813"/>
          </a:xfrm>
          <a:custGeom>
            <a:avLst/>
            <a:gdLst/>
            <a:ahLst/>
            <a:cxnLst/>
            <a:rect r="r" b="b" t="t" l="l"/>
            <a:pathLst>
              <a:path h="438813" w="754210">
                <a:moveTo>
                  <a:pt x="0" y="0"/>
                </a:moveTo>
                <a:lnTo>
                  <a:pt x="754210" y="0"/>
                </a:lnTo>
                <a:lnTo>
                  <a:pt x="754210" y="438813"/>
                </a:lnTo>
                <a:lnTo>
                  <a:pt x="0" y="438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2617163" y="7985544"/>
            <a:ext cx="754210" cy="438813"/>
          </a:xfrm>
          <a:custGeom>
            <a:avLst/>
            <a:gdLst/>
            <a:ahLst/>
            <a:cxnLst/>
            <a:rect r="r" b="b" t="t" l="l"/>
            <a:pathLst>
              <a:path h="438813" w="754210">
                <a:moveTo>
                  <a:pt x="0" y="0"/>
                </a:moveTo>
                <a:lnTo>
                  <a:pt x="754210" y="0"/>
                </a:lnTo>
                <a:lnTo>
                  <a:pt x="754210" y="438813"/>
                </a:lnTo>
                <a:lnTo>
                  <a:pt x="0" y="43881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3899943" y="4509050"/>
            <a:ext cx="4818440" cy="737231"/>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highly competitive field, many dominant players</a:t>
            </a:r>
          </a:p>
        </p:txBody>
      </p:sp>
      <p:sp>
        <p:nvSpPr>
          <p:cNvPr name="TextBox 20" id="20"/>
          <p:cNvSpPr txBox="true"/>
          <p:nvPr/>
        </p:nvSpPr>
        <p:spPr>
          <a:xfrm rot="0">
            <a:off x="3899943" y="4298899"/>
            <a:ext cx="4199389"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MARKET COMPETITION</a:t>
            </a:r>
          </a:p>
        </p:txBody>
      </p:sp>
      <p:sp>
        <p:nvSpPr>
          <p:cNvPr name="Freeform 21" id="21"/>
          <p:cNvSpPr/>
          <p:nvPr/>
        </p:nvSpPr>
        <p:spPr>
          <a:xfrm flipH="false" flipV="true" rot="0">
            <a:off x="12161407" y="3805122"/>
            <a:ext cx="6977764" cy="7145119"/>
          </a:xfrm>
          <a:custGeom>
            <a:avLst/>
            <a:gdLst/>
            <a:ahLst/>
            <a:cxnLst/>
            <a:rect r="r" b="b" t="t" l="l"/>
            <a:pathLst>
              <a:path h="7145119" w="6977764">
                <a:moveTo>
                  <a:pt x="0" y="7145119"/>
                </a:moveTo>
                <a:lnTo>
                  <a:pt x="6977764" y="7145119"/>
                </a:lnTo>
                <a:lnTo>
                  <a:pt x="6977764" y="0"/>
                </a:lnTo>
                <a:lnTo>
                  <a:pt x="0" y="0"/>
                </a:lnTo>
                <a:lnTo>
                  <a:pt x="0" y="714511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0458370" y="2992125"/>
            <a:ext cx="6375080" cy="6445393"/>
          </a:xfrm>
          <a:custGeom>
            <a:avLst/>
            <a:gdLst/>
            <a:ahLst/>
            <a:cxnLst/>
            <a:rect r="r" b="b" t="t" l="l"/>
            <a:pathLst>
              <a:path h="6445393" w="6375080">
                <a:moveTo>
                  <a:pt x="0" y="0"/>
                </a:moveTo>
                <a:lnTo>
                  <a:pt x="6375080" y="0"/>
                </a:lnTo>
                <a:lnTo>
                  <a:pt x="6375080" y="6445393"/>
                </a:lnTo>
                <a:lnTo>
                  <a:pt x="0" y="644539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10392117" y="-744454"/>
            <a:ext cx="8935288" cy="8175847"/>
          </a:xfrm>
          <a:custGeom>
            <a:avLst/>
            <a:gdLst/>
            <a:ahLst/>
            <a:cxnLst/>
            <a:rect r="r" b="b" t="t" l="l"/>
            <a:pathLst>
              <a:path h="8175847" w="8935288">
                <a:moveTo>
                  <a:pt x="0" y="0"/>
                </a:moveTo>
                <a:lnTo>
                  <a:pt x="8935287" y="0"/>
                </a:lnTo>
                <a:lnTo>
                  <a:pt x="8935287" y="8175848"/>
                </a:lnTo>
                <a:lnTo>
                  <a:pt x="0" y="8175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7264" y="929835"/>
            <a:ext cx="6557995" cy="8427331"/>
          </a:xfrm>
          <a:custGeom>
            <a:avLst/>
            <a:gdLst/>
            <a:ahLst/>
            <a:cxnLst/>
            <a:rect r="r" b="b" t="t" l="l"/>
            <a:pathLst>
              <a:path h="8427331" w="6557995">
                <a:moveTo>
                  <a:pt x="0" y="0"/>
                </a:moveTo>
                <a:lnTo>
                  <a:pt x="6557996" y="0"/>
                </a:lnTo>
                <a:lnTo>
                  <a:pt x="6557996" y="8427330"/>
                </a:lnTo>
                <a:lnTo>
                  <a:pt x="0" y="8427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401653" y="1867391"/>
            <a:ext cx="1620109" cy="108284"/>
            <a:chOff x="0" y="0"/>
            <a:chExt cx="2709186" cy="181075"/>
          </a:xfrm>
        </p:grpSpPr>
        <p:sp>
          <p:nvSpPr>
            <p:cNvPr name="Freeform 5" id="5"/>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TextBox 6" id="6"/>
          <p:cNvSpPr txBox="true"/>
          <p:nvPr/>
        </p:nvSpPr>
        <p:spPr>
          <a:xfrm rot="0">
            <a:off x="2361106" y="2234868"/>
            <a:ext cx="6045371" cy="796290"/>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RISK PLANNING</a:t>
            </a:r>
          </a:p>
        </p:txBody>
      </p:sp>
      <p:grpSp>
        <p:nvGrpSpPr>
          <p:cNvPr name="Group 7" id="7"/>
          <p:cNvGrpSpPr/>
          <p:nvPr/>
        </p:nvGrpSpPr>
        <p:grpSpPr>
          <a:xfrm rot="0">
            <a:off x="2361106" y="5859583"/>
            <a:ext cx="1266325" cy="12663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9" id="9"/>
          <p:cNvSpPr txBox="true"/>
          <p:nvPr/>
        </p:nvSpPr>
        <p:spPr>
          <a:xfrm rot="0">
            <a:off x="3899943" y="6295947"/>
            <a:ext cx="5596949" cy="110870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employ highly skilled professionals, collaborate and partner, continue learning, compliance management, testing and QA</a:t>
            </a:r>
          </a:p>
        </p:txBody>
      </p:sp>
      <p:sp>
        <p:nvSpPr>
          <p:cNvPr name="TextBox 10" id="10"/>
          <p:cNvSpPr txBox="true"/>
          <p:nvPr/>
        </p:nvSpPr>
        <p:spPr>
          <a:xfrm rot="0">
            <a:off x="3899943" y="6085796"/>
            <a:ext cx="5596949"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TECHNOLOGICAL COMPLEXITY</a:t>
            </a:r>
          </a:p>
        </p:txBody>
      </p:sp>
      <p:grpSp>
        <p:nvGrpSpPr>
          <p:cNvPr name="Group 11" id="11"/>
          <p:cNvGrpSpPr/>
          <p:nvPr/>
        </p:nvGrpSpPr>
        <p:grpSpPr>
          <a:xfrm rot="0">
            <a:off x="2361106" y="7564058"/>
            <a:ext cx="1266325" cy="1266325"/>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3" id="13"/>
          <p:cNvSpPr txBox="true"/>
          <p:nvPr/>
        </p:nvSpPr>
        <p:spPr>
          <a:xfrm rot="0">
            <a:off x="3899943" y="8000422"/>
            <a:ext cx="5596949" cy="110870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rigorous security measures,penetration testing and vulnerabilityassessments, comprehensive incident response plan</a:t>
            </a:r>
          </a:p>
        </p:txBody>
      </p:sp>
      <p:sp>
        <p:nvSpPr>
          <p:cNvPr name="TextBox 14" id="14"/>
          <p:cNvSpPr txBox="true"/>
          <p:nvPr/>
        </p:nvSpPr>
        <p:spPr>
          <a:xfrm rot="0">
            <a:off x="3899943" y="7790271"/>
            <a:ext cx="3774717"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REPUTATION RISKS</a:t>
            </a:r>
          </a:p>
        </p:txBody>
      </p:sp>
      <p:sp>
        <p:nvSpPr>
          <p:cNvPr name="Freeform 15" id="15"/>
          <p:cNvSpPr/>
          <p:nvPr/>
        </p:nvSpPr>
        <p:spPr>
          <a:xfrm flipH="false" flipV="false" rot="-8456008">
            <a:off x="-1480175" y="8424636"/>
            <a:ext cx="4288251" cy="3563147"/>
          </a:xfrm>
          <a:custGeom>
            <a:avLst/>
            <a:gdLst/>
            <a:ahLst/>
            <a:cxnLst/>
            <a:rect r="r" b="b" t="t" l="l"/>
            <a:pathLst>
              <a:path h="3563147" w="4288251">
                <a:moveTo>
                  <a:pt x="0" y="0"/>
                </a:moveTo>
                <a:lnTo>
                  <a:pt x="4288252" y="0"/>
                </a:lnTo>
                <a:lnTo>
                  <a:pt x="4288252" y="3563147"/>
                </a:lnTo>
                <a:lnTo>
                  <a:pt x="0" y="35631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2361106" y="4155108"/>
            <a:ext cx="1266325" cy="126632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8" id="18"/>
          <p:cNvSpPr txBox="true"/>
          <p:nvPr/>
        </p:nvSpPr>
        <p:spPr>
          <a:xfrm rot="0">
            <a:off x="3899943" y="4509050"/>
            <a:ext cx="4818440" cy="110870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flexible marketing methods, customer-centric focus, quickly adapt to changing landscape</a:t>
            </a:r>
          </a:p>
        </p:txBody>
      </p:sp>
      <p:sp>
        <p:nvSpPr>
          <p:cNvPr name="TextBox 19" id="19"/>
          <p:cNvSpPr txBox="true"/>
          <p:nvPr/>
        </p:nvSpPr>
        <p:spPr>
          <a:xfrm rot="0">
            <a:off x="3899943" y="4298899"/>
            <a:ext cx="3976292"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MARKET COMPETITION</a:t>
            </a:r>
          </a:p>
        </p:txBody>
      </p:sp>
      <p:sp>
        <p:nvSpPr>
          <p:cNvPr name="Freeform 20" id="20"/>
          <p:cNvSpPr/>
          <p:nvPr/>
        </p:nvSpPr>
        <p:spPr>
          <a:xfrm flipH="false" flipV="false" rot="0">
            <a:off x="2722385" y="4481845"/>
            <a:ext cx="543767" cy="612852"/>
          </a:xfrm>
          <a:custGeom>
            <a:avLst/>
            <a:gdLst/>
            <a:ahLst/>
            <a:cxnLst/>
            <a:rect r="r" b="b" t="t" l="l"/>
            <a:pathLst>
              <a:path h="612852" w="543767">
                <a:moveTo>
                  <a:pt x="0" y="0"/>
                </a:moveTo>
                <a:lnTo>
                  <a:pt x="543767" y="0"/>
                </a:lnTo>
                <a:lnTo>
                  <a:pt x="543767" y="612851"/>
                </a:lnTo>
                <a:lnTo>
                  <a:pt x="0" y="6128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2722385" y="6186320"/>
            <a:ext cx="543767" cy="612852"/>
          </a:xfrm>
          <a:custGeom>
            <a:avLst/>
            <a:gdLst/>
            <a:ahLst/>
            <a:cxnLst/>
            <a:rect r="r" b="b" t="t" l="l"/>
            <a:pathLst>
              <a:path h="612852" w="543767">
                <a:moveTo>
                  <a:pt x="0" y="0"/>
                </a:moveTo>
                <a:lnTo>
                  <a:pt x="543767" y="0"/>
                </a:lnTo>
                <a:lnTo>
                  <a:pt x="543767" y="612852"/>
                </a:lnTo>
                <a:lnTo>
                  <a:pt x="0" y="6128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2722385" y="7900687"/>
            <a:ext cx="543767" cy="612852"/>
          </a:xfrm>
          <a:custGeom>
            <a:avLst/>
            <a:gdLst/>
            <a:ahLst/>
            <a:cxnLst/>
            <a:rect r="r" b="b" t="t" l="l"/>
            <a:pathLst>
              <a:path h="612852" w="543767">
                <a:moveTo>
                  <a:pt x="0" y="0"/>
                </a:moveTo>
                <a:lnTo>
                  <a:pt x="543767" y="0"/>
                </a:lnTo>
                <a:lnTo>
                  <a:pt x="543767" y="612852"/>
                </a:lnTo>
                <a:lnTo>
                  <a:pt x="0" y="6128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705688" y="3900899"/>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4" id="4"/>
          <p:cNvSpPr txBox="true"/>
          <p:nvPr/>
        </p:nvSpPr>
        <p:spPr>
          <a:xfrm rot="0">
            <a:off x="2705688" y="4950457"/>
            <a:ext cx="2485203" cy="849061"/>
          </a:xfrm>
          <a:prstGeom prst="rect">
            <a:avLst/>
          </a:prstGeom>
        </p:spPr>
        <p:txBody>
          <a:bodyPr anchor="t" rtlCol="false" tIns="0" lIns="0" bIns="0" rIns="0">
            <a:spAutoFit/>
          </a:bodyPr>
          <a:lstStyle/>
          <a:p>
            <a:pPr algn="ctr">
              <a:lnSpc>
                <a:spcPts val="5571"/>
              </a:lnSpc>
            </a:pPr>
            <a:r>
              <a:rPr lang="en-US" sz="8571">
                <a:solidFill>
                  <a:srgbClr val="F3F6FA"/>
                </a:solidFill>
                <a:latin typeface="Archive Bold"/>
              </a:rPr>
              <a:t>II</a:t>
            </a:r>
          </a:p>
        </p:txBody>
      </p:sp>
      <p:sp>
        <p:nvSpPr>
          <p:cNvPr name="TextBox 5" id="5"/>
          <p:cNvSpPr txBox="true"/>
          <p:nvPr/>
        </p:nvSpPr>
        <p:spPr>
          <a:xfrm rot="0">
            <a:off x="5955784" y="4019042"/>
            <a:ext cx="10822053" cy="2277490"/>
          </a:xfrm>
          <a:prstGeom prst="rect">
            <a:avLst/>
          </a:prstGeom>
        </p:spPr>
        <p:txBody>
          <a:bodyPr anchor="t" rtlCol="false" tIns="0" lIns="0" bIns="0" rIns="0">
            <a:spAutoFit/>
          </a:bodyPr>
          <a:lstStyle/>
          <a:p>
            <a:pPr>
              <a:lnSpc>
                <a:spcPts val="8931"/>
              </a:lnSpc>
            </a:pPr>
            <a:r>
              <a:rPr lang="en-US" sz="7699">
                <a:solidFill>
                  <a:srgbClr val="0B1320"/>
                </a:solidFill>
                <a:latin typeface="Archive Bold"/>
              </a:rPr>
              <a:t>INITIAL INVESTMENT PLAN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7994502" y="781661"/>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grpSp>
        <p:nvGrpSpPr>
          <p:cNvPr name="Group 4" id="4"/>
          <p:cNvGrpSpPr/>
          <p:nvPr/>
        </p:nvGrpSpPr>
        <p:grpSpPr>
          <a:xfrm rot="0">
            <a:off x="7953955" y="2491812"/>
            <a:ext cx="1413598" cy="141359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6" id="6"/>
          <p:cNvSpPr/>
          <p:nvPr/>
        </p:nvSpPr>
        <p:spPr>
          <a:xfrm flipH="false" flipV="false" rot="0">
            <a:off x="8219887" y="2757745"/>
            <a:ext cx="881734" cy="881734"/>
          </a:xfrm>
          <a:custGeom>
            <a:avLst/>
            <a:gdLst/>
            <a:ahLst/>
            <a:cxnLst/>
            <a:rect r="r" b="b" t="t" l="l"/>
            <a:pathLst>
              <a:path h="881734" w="881734">
                <a:moveTo>
                  <a:pt x="0" y="0"/>
                </a:moveTo>
                <a:lnTo>
                  <a:pt x="881733" y="0"/>
                </a:lnTo>
                <a:lnTo>
                  <a:pt x="881733" y="881733"/>
                </a:lnTo>
                <a:lnTo>
                  <a:pt x="0" y="881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13930" y="4613651"/>
            <a:ext cx="1453623" cy="145362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9" id="9"/>
          <p:cNvSpPr/>
          <p:nvPr/>
        </p:nvSpPr>
        <p:spPr>
          <a:xfrm flipH="false" flipV="false" rot="0">
            <a:off x="8345739" y="4979904"/>
            <a:ext cx="590005" cy="721117"/>
          </a:xfrm>
          <a:custGeom>
            <a:avLst/>
            <a:gdLst/>
            <a:ahLst/>
            <a:cxnLst/>
            <a:rect r="r" b="b" t="t" l="l"/>
            <a:pathLst>
              <a:path h="721117" w="590005">
                <a:moveTo>
                  <a:pt x="0" y="0"/>
                </a:moveTo>
                <a:lnTo>
                  <a:pt x="590005" y="0"/>
                </a:lnTo>
                <a:lnTo>
                  <a:pt x="590005" y="721117"/>
                </a:lnTo>
                <a:lnTo>
                  <a:pt x="0" y="721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833258" y="5605047"/>
            <a:ext cx="965106" cy="1307410"/>
          </a:xfrm>
          <a:custGeom>
            <a:avLst/>
            <a:gdLst/>
            <a:ahLst/>
            <a:cxnLst/>
            <a:rect r="r" b="b" t="t" l="l"/>
            <a:pathLst>
              <a:path h="1307410" w="965106">
                <a:moveTo>
                  <a:pt x="0" y="0"/>
                </a:moveTo>
                <a:lnTo>
                  <a:pt x="965107" y="0"/>
                </a:lnTo>
                <a:lnTo>
                  <a:pt x="965107" y="1307411"/>
                </a:lnTo>
                <a:lnTo>
                  <a:pt x="0" y="13074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28662" y="1930546"/>
            <a:ext cx="5875805" cy="5480524"/>
          </a:xfrm>
          <a:custGeom>
            <a:avLst/>
            <a:gdLst/>
            <a:ahLst/>
            <a:cxnLst/>
            <a:rect r="r" b="b" t="t" l="l"/>
            <a:pathLst>
              <a:path h="5480524" w="5875805">
                <a:moveTo>
                  <a:pt x="0" y="0"/>
                </a:moveTo>
                <a:lnTo>
                  <a:pt x="5875805" y="0"/>
                </a:lnTo>
                <a:lnTo>
                  <a:pt x="5875805" y="5480523"/>
                </a:lnTo>
                <a:lnTo>
                  <a:pt x="0" y="54805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953955" y="1149139"/>
            <a:ext cx="9066906" cy="796290"/>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INVESTMENT PLAN</a:t>
            </a:r>
          </a:p>
        </p:txBody>
      </p:sp>
      <p:sp>
        <p:nvSpPr>
          <p:cNvPr name="TextBox 13" id="13"/>
          <p:cNvSpPr txBox="true"/>
          <p:nvPr/>
        </p:nvSpPr>
        <p:spPr>
          <a:xfrm rot="0">
            <a:off x="9680613" y="2979594"/>
            <a:ext cx="7161297" cy="1480181"/>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Venture Capitalists e.g Sarmayacar which funded Bykea</a:t>
            </a:r>
          </a:p>
          <a:p>
            <a:pPr marL="453427" indent="-226714" lvl="1">
              <a:lnSpc>
                <a:spcPts val="2940"/>
              </a:lnSpc>
              <a:buFont typeface="Arial"/>
              <a:buChar char="•"/>
            </a:pPr>
            <a:r>
              <a:rPr lang="en-US" sz="2100">
                <a:solidFill>
                  <a:srgbClr val="F3F6FA"/>
                </a:solidFill>
                <a:latin typeface="IBM Plex Sans"/>
              </a:rPr>
              <a:t>Business Angels e.g Angel Investment Network PK</a:t>
            </a:r>
          </a:p>
          <a:p>
            <a:pPr marL="453427" indent="-226714" lvl="1">
              <a:lnSpc>
                <a:spcPts val="2940"/>
              </a:lnSpc>
              <a:buFont typeface="Arial"/>
              <a:buChar char="•"/>
            </a:pPr>
            <a:r>
              <a:rPr lang="en-US" sz="2100">
                <a:solidFill>
                  <a:srgbClr val="F3F6FA"/>
                </a:solidFill>
                <a:latin typeface="IBM Plex Sans"/>
              </a:rPr>
              <a:t>Overdraft Loans e.g Youth Entrepreneurship Scheme by Allied Bank</a:t>
            </a:r>
          </a:p>
        </p:txBody>
      </p:sp>
      <p:sp>
        <p:nvSpPr>
          <p:cNvPr name="TextBox 14" id="14"/>
          <p:cNvSpPr txBox="true"/>
          <p:nvPr/>
        </p:nvSpPr>
        <p:spPr>
          <a:xfrm rot="0">
            <a:off x="9991608" y="2625162"/>
            <a:ext cx="4597363"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SOURCES OF FUNDING</a:t>
            </a:r>
          </a:p>
        </p:txBody>
      </p:sp>
      <p:sp>
        <p:nvSpPr>
          <p:cNvPr name="TextBox 15" id="15"/>
          <p:cNvSpPr txBox="true"/>
          <p:nvPr/>
        </p:nvSpPr>
        <p:spPr>
          <a:xfrm rot="0">
            <a:off x="9680613" y="5117634"/>
            <a:ext cx="6820250" cy="1851656"/>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Reliance on Individual’s Decision</a:t>
            </a:r>
          </a:p>
          <a:p>
            <a:pPr marL="453427" indent="-226714" lvl="1">
              <a:lnSpc>
                <a:spcPts val="2940"/>
              </a:lnSpc>
              <a:buFont typeface="Arial"/>
              <a:buChar char="•"/>
            </a:pPr>
            <a:r>
              <a:rPr lang="en-US" sz="2100">
                <a:solidFill>
                  <a:srgbClr val="F3F6FA"/>
                </a:solidFill>
                <a:latin typeface="IBM Plex Sans"/>
              </a:rPr>
              <a:t>Limited Funding Capacity</a:t>
            </a:r>
          </a:p>
          <a:p>
            <a:pPr marL="453427" indent="-226714" lvl="1">
              <a:lnSpc>
                <a:spcPts val="2940"/>
              </a:lnSpc>
              <a:buFont typeface="Arial"/>
              <a:buChar char="•"/>
            </a:pPr>
            <a:r>
              <a:rPr lang="en-US" sz="2100">
                <a:solidFill>
                  <a:srgbClr val="F3F6FA"/>
                </a:solidFill>
                <a:latin typeface="IBM Plex Sans"/>
              </a:rPr>
              <a:t>Equity Dilution</a:t>
            </a:r>
          </a:p>
          <a:p>
            <a:pPr marL="453427" indent="-226714" lvl="1">
              <a:lnSpc>
                <a:spcPts val="2940"/>
              </a:lnSpc>
              <a:buFont typeface="Arial"/>
              <a:buChar char="•"/>
            </a:pPr>
            <a:r>
              <a:rPr lang="en-US" sz="2100">
                <a:solidFill>
                  <a:srgbClr val="F3F6FA"/>
                </a:solidFill>
                <a:latin typeface="IBM Plex Sans"/>
              </a:rPr>
              <a:t>High Expectations from Rapid Growth</a:t>
            </a:r>
          </a:p>
          <a:p>
            <a:pPr>
              <a:lnSpc>
                <a:spcPts val="2940"/>
              </a:lnSpc>
            </a:pPr>
          </a:p>
        </p:txBody>
      </p:sp>
      <p:sp>
        <p:nvSpPr>
          <p:cNvPr name="TextBox 16" id="16"/>
          <p:cNvSpPr txBox="true"/>
          <p:nvPr/>
        </p:nvSpPr>
        <p:spPr>
          <a:xfrm rot="0">
            <a:off x="9991608" y="4764575"/>
            <a:ext cx="3894508"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RISKS</a:t>
            </a:r>
          </a:p>
        </p:txBody>
      </p:sp>
      <p:grpSp>
        <p:nvGrpSpPr>
          <p:cNvPr name="Group 17" id="17"/>
          <p:cNvGrpSpPr/>
          <p:nvPr/>
        </p:nvGrpSpPr>
        <p:grpSpPr>
          <a:xfrm rot="0">
            <a:off x="7913930" y="7179914"/>
            <a:ext cx="1413598" cy="1413598"/>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19" id="19"/>
          <p:cNvSpPr/>
          <p:nvPr/>
        </p:nvSpPr>
        <p:spPr>
          <a:xfrm flipH="false" flipV="false" rot="0">
            <a:off x="8179862" y="7445846"/>
            <a:ext cx="881734" cy="881734"/>
          </a:xfrm>
          <a:custGeom>
            <a:avLst/>
            <a:gdLst/>
            <a:ahLst/>
            <a:cxnLst/>
            <a:rect r="r" b="b" t="t" l="l"/>
            <a:pathLst>
              <a:path h="881734" w="881734">
                <a:moveTo>
                  <a:pt x="0" y="0"/>
                </a:moveTo>
                <a:lnTo>
                  <a:pt x="881734" y="0"/>
                </a:lnTo>
                <a:lnTo>
                  <a:pt x="881734" y="881734"/>
                </a:lnTo>
                <a:lnTo>
                  <a:pt x="0" y="8817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9702548" y="7667696"/>
            <a:ext cx="6199286" cy="1108706"/>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Acquisition</a:t>
            </a:r>
          </a:p>
          <a:p>
            <a:pPr marL="453427" indent="-226714" lvl="1">
              <a:lnSpc>
                <a:spcPts val="2940"/>
              </a:lnSpc>
              <a:buFont typeface="Arial"/>
              <a:buChar char="•"/>
            </a:pPr>
            <a:r>
              <a:rPr lang="en-US" sz="2100">
                <a:solidFill>
                  <a:srgbClr val="F3F6FA"/>
                </a:solidFill>
                <a:latin typeface="IBM Plex Sans"/>
              </a:rPr>
              <a:t>IPO (Initial Public Offering)</a:t>
            </a:r>
          </a:p>
          <a:p>
            <a:pPr marL="453427" indent="-226714" lvl="1">
              <a:lnSpc>
                <a:spcPts val="2940"/>
              </a:lnSpc>
              <a:buFont typeface="Arial"/>
              <a:buChar char="•"/>
            </a:pPr>
            <a:r>
              <a:rPr lang="en-US" sz="2100">
                <a:solidFill>
                  <a:srgbClr val="F3F6FA"/>
                </a:solidFill>
                <a:latin typeface="IBM Plex Sans"/>
              </a:rPr>
              <a:t>Buyback Agreement</a:t>
            </a:r>
          </a:p>
        </p:txBody>
      </p:sp>
      <p:sp>
        <p:nvSpPr>
          <p:cNvPr name="TextBox 21" id="21"/>
          <p:cNvSpPr txBox="true"/>
          <p:nvPr/>
        </p:nvSpPr>
        <p:spPr>
          <a:xfrm rot="0">
            <a:off x="10013543" y="7313264"/>
            <a:ext cx="4597363"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EXIT STRATEGIES</a:t>
            </a:r>
          </a:p>
        </p:txBody>
      </p:sp>
    </p:spTree>
  </p:cSld>
  <p:clrMapOvr>
    <a:masterClrMapping/>
  </p:clrMapOvr>
</p:sld>
</file>

<file path=ppt/slides/slide25.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2705688" y="3900899"/>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4" id="4"/>
          <p:cNvSpPr txBox="true"/>
          <p:nvPr/>
        </p:nvSpPr>
        <p:spPr>
          <a:xfrm rot="0">
            <a:off x="2705688" y="4950457"/>
            <a:ext cx="2485203" cy="849061"/>
          </a:xfrm>
          <a:prstGeom prst="rect">
            <a:avLst/>
          </a:prstGeom>
        </p:spPr>
        <p:txBody>
          <a:bodyPr anchor="t" rtlCol="false" tIns="0" lIns="0" bIns="0" rIns="0">
            <a:spAutoFit/>
          </a:bodyPr>
          <a:lstStyle/>
          <a:p>
            <a:pPr algn="ctr">
              <a:lnSpc>
                <a:spcPts val="5571"/>
              </a:lnSpc>
            </a:pPr>
            <a:r>
              <a:rPr lang="en-US" sz="8571">
                <a:solidFill>
                  <a:srgbClr val="F3F6FA"/>
                </a:solidFill>
                <a:latin typeface="Archive Bold"/>
              </a:rPr>
              <a:t>III</a:t>
            </a:r>
          </a:p>
        </p:txBody>
      </p:sp>
      <p:sp>
        <p:nvSpPr>
          <p:cNvPr name="TextBox 5" id="5"/>
          <p:cNvSpPr txBox="true"/>
          <p:nvPr/>
        </p:nvSpPr>
        <p:spPr>
          <a:xfrm rot="0">
            <a:off x="5955784" y="4019042"/>
            <a:ext cx="10822053" cy="2277490"/>
          </a:xfrm>
          <a:prstGeom prst="rect">
            <a:avLst/>
          </a:prstGeom>
        </p:spPr>
        <p:txBody>
          <a:bodyPr anchor="t" rtlCol="false" tIns="0" lIns="0" bIns="0" rIns="0">
            <a:spAutoFit/>
          </a:bodyPr>
          <a:lstStyle/>
          <a:p>
            <a:pPr>
              <a:lnSpc>
                <a:spcPts val="8931"/>
              </a:lnSpc>
            </a:pPr>
            <a:r>
              <a:rPr lang="en-US" sz="7699">
                <a:solidFill>
                  <a:srgbClr val="0B1320"/>
                </a:solidFill>
                <a:latin typeface="Archive Bold"/>
              </a:rPr>
              <a:t>SAMPLE PROJECT PLAN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7994502" y="781661"/>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grpSp>
        <p:nvGrpSpPr>
          <p:cNvPr name="Group 4" id="4"/>
          <p:cNvGrpSpPr/>
          <p:nvPr/>
        </p:nvGrpSpPr>
        <p:grpSpPr>
          <a:xfrm rot="0">
            <a:off x="7994502" y="3196662"/>
            <a:ext cx="1413598" cy="141359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6" id="6"/>
          <p:cNvSpPr/>
          <p:nvPr/>
        </p:nvSpPr>
        <p:spPr>
          <a:xfrm flipH="false" flipV="false" rot="0">
            <a:off x="8260435" y="3462595"/>
            <a:ext cx="881734" cy="881734"/>
          </a:xfrm>
          <a:custGeom>
            <a:avLst/>
            <a:gdLst/>
            <a:ahLst/>
            <a:cxnLst/>
            <a:rect r="r" b="b" t="t" l="l"/>
            <a:pathLst>
              <a:path h="881734" w="881734">
                <a:moveTo>
                  <a:pt x="0" y="0"/>
                </a:moveTo>
                <a:lnTo>
                  <a:pt x="881733" y="0"/>
                </a:lnTo>
                <a:lnTo>
                  <a:pt x="881733" y="881733"/>
                </a:lnTo>
                <a:lnTo>
                  <a:pt x="0" y="881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94502" y="6105117"/>
            <a:ext cx="1453623" cy="145362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9" id="9"/>
          <p:cNvSpPr/>
          <p:nvPr/>
        </p:nvSpPr>
        <p:spPr>
          <a:xfrm flipH="false" flipV="false" rot="0">
            <a:off x="8426311" y="6471370"/>
            <a:ext cx="590005" cy="721117"/>
          </a:xfrm>
          <a:custGeom>
            <a:avLst/>
            <a:gdLst/>
            <a:ahLst/>
            <a:cxnLst/>
            <a:rect r="r" b="b" t="t" l="l"/>
            <a:pathLst>
              <a:path h="721117" w="590005">
                <a:moveTo>
                  <a:pt x="0" y="0"/>
                </a:moveTo>
                <a:lnTo>
                  <a:pt x="590005" y="0"/>
                </a:lnTo>
                <a:lnTo>
                  <a:pt x="590005" y="721117"/>
                </a:lnTo>
                <a:lnTo>
                  <a:pt x="0" y="721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56955" y="2905110"/>
            <a:ext cx="4103827" cy="4114800"/>
          </a:xfrm>
          <a:custGeom>
            <a:avLst/>
            <a:gdLst/>
            <a:ahLst/>
            <a:cxnLst/>
            <a:rect r="r" b="b" t="t" l="l"/>
            <a:pathLst>
              <a:path h="4114800" w="4103827">
                <a:moveTo>
                  <a:pt x="0" y="0"/>
                </a:moveTo>
                <a:lnTo>
                  <a:pt x="4103828" y="0"/>
                </a:lnTo>
                <a:lnTo>
                  <a:pt x="41038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257361" y="5117669"/>
            <a:ext cx="2116901" cy="2625614"/>
          </a:xfrm>
          <a:custGeom>
            <a:avLst/>
            <a:gdLst/>
            <a:ahLst/>
            <a:cxnLst/>
            <a:rect r="r" b="b" t="t" l="l"/>
            <a:pathLst>
              <a:path h="2625614" w="2116901">
                <a:moveTo>
                  <a:pt x="0" y="0"/>
                </a:moveTo>
                <a:lnTo>
                  <a:pt x="2116901" y="0"/>
                </a:lnTo>
                <a:lnTo>
                  <a:pt x="2116901" y="2625613"/>
                </a:lnTo>
                <a:lnTo>
                  <a:pt x="0" y="2625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833258" y="5605047"/>
            <a:ext cx="965106" cy="1307410"/>
          </a:xfrm>
          <a:custGeom>
            <a:avLst/>
            <a:gdLst/>
            <a:ahLst/>
            <a:cxnLst/>
            <a:rect r="r" b="b" t="t" l="l"/>
            <a:pathLst>
              <a:path h="1307410" w="965106">
                <a:moveTo>
                  <a:pt x="0" y="0"/>
                </a:moveTo>
                <a:lnTo>
                  <a:pt x="965107" y="0"/>
                </a:lnTo>
                <a:lnTo>
                  <a:pt x="965107" y="1307411"/>
                </a:lnTo>
                <a:lnTo>
                  <a:pt x="0" y="13074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953955" y="1149139"/>
            <a:ext cx="9066906"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SECUREVAULT: ADVANCED DB SECURITY</a:t>
            </a:r>
          </a:p>
        </p:txBody>
      </p:sp>
      <p:sp>
        <p:nvSpPr>
          <p:cNvPr name="TextBox 14" id="14"/>
          <p:cNvSpPr txBox="true"/>
          <p:nvPr/>
        </p:nvSpPr>
        <p:spPr>
          <a:xfrm rot="0">
            <a:off x="9448125" y="3540196"/>
            <a:ext cx="6199286" cy="737231"/>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database security application</a:t>
            </a:r>
          </a:p>
          <a:p>
            <a:pPr marL="453427" indent="-226714" lvl="1">
              <a:lnSpc>
                <a:spcPts val="2940"/>
              </a:lnSpc>
              <a:buFont typeface="Arial"/>
              <a:buChar char="•"/>
            </a:pPr>
            <a:r>
              <a:rPr lang="en-US" sz="2100">
                <a:solidFill>
                  <a:srgbClr val="F3F6FA"/>
                </a:solidFill>
                <a:latin typeface="IBM Plex Sans"/>
              </a:rPr>
              <a:t>confidentiality, integrity and authentication</a:t>
            </a:r>
          </a:p>
          <a:p>
            <a:pPr marL="453427" indent="-226714" lvl="1">
              <a:lnSpc>
                <a:spcPts val="2940"/>
              </a:lnSpc>
              <a:buFont typeface="Arial"/>
              <a:buChar char="•"/>
            </a:pPr>
            <a:r>
              <a:rPr lang="en-US" sz="2100">
                <a:solidFill>
                  <a:srgbClr val="F3F6FA"/>
                </a:solidFill>
                <a:latin typeface="IBM Plex Sans"/>
              </a:rPr>
              <a:t>client: ABC Bank</a:t>
            </a:r>
          </a:p>
        </p:txBody>
      </p:sp>
      <p:sp>
        <p:nvSpPr>
          <p:cNvPr name="TextBox 15" id="15"/>
          <p:cNvSpPr txBox="true"/>
          <p:nvPr/>
        </p:nvSpPr>
        <p:spPr>
          <a:xfrm rot="0">
            <a:off x="9680613" y="3330012"/>
            <a:ext cx="3488703"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PROJECT OVERVIEW</a:t>
            </a:r>
          </a:p>
        </p:txBody>
      </p:sp>
      <p:sp>
        <p:nvSpPr>
          <p:cNvPr name="TextBox 16" id="16"/>
          <p:cNvSpPr txBox="true"/>
          <p:nvPr/>
        </p:nvSpPr>
        <p:spPr>
          <a:xfrm rot="0">
            <a:off x="9680613" y="6244339"/>
            <a:ext cx="3894508"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KEY FEATURES</a:t>
            </a:r>
          </a:p>
        </p:txBody>
      </p:sp>
      <p:sp>
        <p:nvSpPr>
          <p:cNvPr name="TextBox 17" id="17"/>
          <p:cNvSpPr txBox="true"/>
          <p:nvPr/>
        </p:nvSpPr>
        <p:spPr>
          <a:xfrm rot="0">
            <a:off x="9614612" y="6454523"/>
            <a:ext cx="6199286" cy="1480181"/>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data encryption and access controls</a:t>
            </a:r>
          </a:p>
          <a:p>
            <a:pPr marL="453427" indent="-226714" lvl="1">
              <a:lnSpc>
                <a:spcPts val="2940"/>
              </a:lnSpc>
              <a:buFont typeface="Arial"/>
              <a:buChar char="•"/>
            </a:pPr>
            <a:r>
              <a:rPr lang="en-US" sz="2100">
                <a:solidFill>
                  <a:srgbClr val="F3F6FA"/>
                </a:solidFill>
                <a:latin typeface="IBM Plex Sans"/>
              </a:rPr>
              <a:t>anomaly detection </a:t>
            </a:r>
          </a:p>
          <a:p>
            <a:pPr marL="453427" indent="-226714" lvl="1">
              <a:lnSpc>
                <a:spcPts val="2940"/>
              </a:lnSpc>
              <a:buFont typeface="Arial"/>
              <a:buChar char="•"/>
            </a:pPr>
            <a:r>
              <a:rPr lang="en-US" sz="2100">
                <a:solidFill>
                  <a:srgbClr val="F3F6FA"/>
                </a:solidFill>
                <a:latin typeface="IBM Plex Sans"/>
              </a:rPr>
              <a:t>intruder detection</a:t>
            </a:r>
          </a:p>
          <a:p>
            <a:pPr marL="453427" indent="-226714" lvl="1">
              <a:lnSpc>
                <a:spcPts val="2940"/>
              </a:lnSpc>
              <a:buFont typeface="Arial"/>
              <a:buChar char="•"/>
            </a:pPr>
            <a:r>
              <a:rPr lang="en-US" sz="2100">
                <a:solidFill>
                  <a:srgbClr val="F3F6FA"/>
                </a:solidFill>
                <a:latin typeface="IBM Plex Sans"/>
              </a:rPr>
              <a:t>automated patch management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7994502" y="781661"/>
            <a:ext cx="1620109" cy="108284"/>
            <a:chOff x="0" y="0"/>
            <a:chExt cx="2709186" cy="181075"/>
          </a:xfrm>
        </p:grpSpPr>
        <p:sp>
          <p:nvSpPr>
            <p:cNvPr name="Freeform 3" id="3"/>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grpSp>
        <p:nvGrpSpPr>
          <p:cNvPr name="Group 4" id="4"/>
          <p:cNvGrpSpPr/>
          <p:nvPr/>
        </p:nvGrpSpPr>
        <p:grpSpPr>
          <a:xfrm rot="0">
            <a:off x="8067746" y="3948224"/>
            <a:ext cx="1413598" cy="141359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6" id="6"/>
          <p:cNvSpPr/>
          <p:nvPr/>
        </p:nvSpPr>
        <p:spPr>
          <a:xfrm flipH="false" flipV="false" rot="0">
            <a:off x="8333679" y="4214157"/>
            <a:ext cx="881734" cy="881734"/>
          </a:xfrm>
          <a:custGeom>
            <a:avLst/>
            <a:gdLst/>
            <a:ahLst/>
            <a:cxnLst/>
            <a:rect r="r" b="b" t="t" l="l"/>
            <a:pathLst>
              <a:path h="881734" w="881734">
                <a:moveTo>
                  <a:pt x="0" y="0"/>
                </a:moveTo>
                <a:lnTo>
                  <a:pt x="881733" y="0"/>
                </a:lnTo>
                <a:lnTo>
                  <a:pt x="881733" y="881733"/>
                </a:lnTo>
                <a:lnTo>
                  <a:pt x="0" y="8817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53955" y="6492711"/>
            <a:ext cx="1453623" cy="145362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9" id="9"/>
          <p:cNvSpPr/>
          <p:nvPr/>
        </p:nvSpPr>
        <p:spPr>
          <a:xfrm flipH="false" flipV="false" rot="0">
            <a:off x="8385763" y="6858964"/>
            <a:ext cx="590005" cy="721117"/>
          </a:xfrm>
          <a:custGeom>
            <a:avLst/>
            <a:gdLst/>
            <a:ahLst/>
            <a:cxnLst/>
            <a:rect r="r" b="b" t="t" l="l"/>
            <a:pathLst>
              <a:path h="721117" w="590005">
                <a:moveTo>
                  <a:pt x="0" y="0"/>
                </a:moveTo>
                <a:lnTo>
                  <a:pt x="590005" y="0"/>
                </a:lnTo>
                <a:lnTo>
                  <a:pt x="590005" y="721117"/>
                </a:lnTo>
                <a:lnTo>
                  <a:pt x="0" y="7211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56955" y="2905110"/>
            <a:ext cx="4103827" cy="4114800"/>
          </a:xfrm>
          <a:custGeom>
            <a:avLst/>
            <a:gdLst/>
            <a:ahLst/>
            <a:cxnLst/>
            <a:rect r="r" b="b" t="t" l="l"/>
            <a:pathLst>
              <a:path h="4114800" w="4103827">
                <a:moveTo>
                  <a:pt x="0" y="0"/>
                </a:moveTo>
                <a:lnTo>
                  <a:pt x="4103828" y="0"/>
                </a:lnTo>
                <a:lnTo>
                  <a:pt x="41038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257361" y="5117669"/>
            <a:ext cx="2116901" cy="2625614"/>
          </a:xfrm>
          <a:custGeom>
            <a:avLst/>
            <a:gdLst/>
            <a:ahLst/>
            <a:cxnLst/>
            <a:rect r="r" b="b" t="t" l="l"/>
            <a:pathLst>
              <a:path h="2625614" w="2116901">
                <a:moveTo>
                  <a:pt x="0" y="0"/>
                </a:moveTo>
                <a:lnTo>
                  <a:pt x="2116901" y="0"/>
                </a:lnTo>
                <a:lnTo>
                  <a:pt x="2116901" y="2625613"/>
                </a:lnTo>
                <a:lnTo>
                  <a:pt x="0" y="2625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4833258" y="5605047"/>
            <a:ext cx="965106" cy="1307410"/>
          </a:xfrm>
          <a:custGeom>
            <a:avLst/>
            <a:gdLst/>
            <a:ahLst/>
            <a:cxnLst/>
            <a:rect r="r" b="b" t="t" l="l"/>
            <a:pathLst>
              <a:path h="1307410" w="965106">
                <a:moveTo>
                  <a:pt x="0" y="0"/>
                </a:moveTo>
                <a:lnTo>
                  <a:pt x="965107" y="0"/>
                </a:lnTo>
                <a:lnTo>
                  <a:pt x="965107" y="1307411"/>
                </a:lnTo>
                <a:lnTo>
                  <a:pt x="0" y="13074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7953955" y="1149139"/>
            <a:ext cx="9066906"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SECUREVAULT: ADVANCED DB SECURITY</a:t>
            </a:r>
          </a:p>
        </p:txBody>
      </p:sp>
      <p:sp>
        <p:nvSpPr>
          <p:cNvPr name="TextBox 14" id="14"/>
          <p:cNvSpPr txBox="true"/>
          <p:nvPr/>
        </p:nvSpPr>
        <p:spPr>
          <a:xfrm rot="0">
            <a:off x="9640065" y="6842116"/>
            <a:ext cx="6820250" cy="110870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project manager, requirements engineers, data scientists, cybersecurity experts, database engineers, developers, QA, compliance specialists, UI designers</a:t>
            </a:r>
          </a:p>
        </p:txBody>
      </p:sp>
      <p:sp>
        <p:nvSpPr>
          <p:cNvPr name="TextBox 15" id="15"/>
          <p:cNvSpPr txBox="true"/>
          <p:nvPr/>
        </p:nvSpPr>
        <p:spPr>
          <a:xfrm rot="0">
            <a:off x="9640065" y="6631932"/>
            <a:ext cx="3894508"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PROJECT TEAM</a:t>
            </a:r>
          </a:p>
        </p:txBody>
      </p:sp>
      <p:sp>
        <p:nvSpPr>
          <p:cNvPr name="TextBox 16" id="16"/>
          <p:cNvSpPr txBox="true"/>
          <p:nvPr/>
        </p:nvSpPr>
        <p:spPr>
          <a:xfrm rot="0">
            <a:off x="9640065" y="3073393"/>
            <a:ext cx="6635017"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KEY DELIVERABLES AND MILESTONES</a:t>
            </a:r>
          </a:p>
        </p:txBody>
      </p:sp>
      <p:sp>
        <p:nvSpPr>
          <p:cNvPr name="TextBox 17" id="17"/>
          <p:cNvSpPr txBox="true"/>
          <p:nvPr/>
        </p:nvSpPr>
        <p:spPr>
          <a:xfrm rot="0">
            <a:off x="9521369" y="3506667"/>
            <a:ext cx="9480030" cy="2223131"/>
          </a:xfrm>
          <a:prstGeom prst="rect">
            <a:avLst/>
          </a:prstGeom>
        </p:spPr>
        <p:txBody>
          <a:bodyPr anchor="t" rtlCol="false" tIns="0" lIns="0" bIns="0" rIns="0">
            <a:spAutoFit/>
          </a:bodyPr>
          <a:lstStyle/>
          <a:p>
            <a:pPr marL="453427" indent="-226714" lvl="1">
              <a:lnSpc>
                <a:spcPts val="2940"/>
              </a:lnSpc>
              <a:buFont typeface="Arial"/>
              <a:buChar char="•"/>
            </a:pPr>
            <a:r>
              <a:rPr lang="en-US" sz="2100">
                <a:solidFill>
                  <a:srgbClr val="F3F6FA"/>
                </a:solidFill>
                <a:latin typeface="IBM Plex Sans"/>
              </a:rPr>
              <a:t>Requirements Analysis and Security Mechanisms Research</a:t>
            </a:r>
          </a:p>
          <a:p>
            <a:pPr marL="453427" indent="-226714" lvl="1">
              <a:lnSpc>
                <a:spcPts val="2940"/>
              </a:lnSpc>
              <a:buFont typeface="Arial"/>
              <a:buChar char="•"/>
            </a:pPr>
            <a:r>
              <a:rPr lang="en-US" sz="2100">
                <a:solidFill>
                  <a:srgbClr val="F3F6FA"/>
                </a:solidFill>
                <a:latin typeface="IBM Plex Sans"/>
              </a:rPr>
              <a:t>System Design and Architecture</a:t>
            </a:r>
          </a:p>
          <a:p>
            <a:pPr marL="453427" indent="-226714" lvl="1">
              <a:lnSpc>
                <a:spcPts val="2940"/>
              </a:lnSpc>
              <a:buFont typeface="Arial"/>
              <a:buChar char="•"/>
            </a:pPr>
            <a:r>
              <a:rPr lang="en-US" sz="2100">
                <a:solidFill>
                  <a:srgbClr val="F3F6FA"/>
                </a:solidFill>
                <a:latin typeface="IBM Plex Sans"/>
              </a:rPr>
              <a:t>UI Design</a:t>
            </a:r>
          </a:p>
          <a:p>
            <a:pPr marL="453427" indent="-226714" lvl="1">
              <a:lnSpc>
                <a:spcPts val="2940"/>
              </a:lnSpc>
              <a:buFont typeface="Arial"/>
              <a:buChar char="•"/>
            </a:pPr>
            <a:r>
              <a:rPr lang="en-US" sz="2100">
                <a:solidFill>
                  <a:srgbClr val="F3F6FA"/>
                </a:solidFill>
                <a:latin typeface="IBM Plex Sans"/>
              </a:rPr>
              <a:t>System Development</a:t>
            </a:r>
          </a:p>
          <a:p>
            <a:pPr marL="453427" indent="-226714" lvl="1">
              <a:lnSpc>
                <a:spcPts val="2940"/>
              </a:lnSpc>
              <a:buFont typeface="Arial"/>
              <a:buChar char="•"/>
            </a:pPr>
            <a:r>
              <a:rPr lang="en-US" sz="2100">
                <a:solidFill>
                  <a:srgbClr val="F3F6FA"/>
                </a:solidFill>
                <a:latin typeface="IBM Plex Sans"/>
              </a:rPr>
              <a:t>Testing and Quality Assurance</a:t>
            </a:r>
          </a:p>
          <a:p>
            <a:pPr marL="453427" indent="-226714" lvl="1">
              <a:lnSpc>
                <a:spcPts val="2940"/>
              </a:lnSpc>
              <a:buFont typeface="Arial"/>
              <a:buChar char="•"/>
            </a:pPr>
            <a:r>
              <a:rPr lang="en-US" sz="2100">
                <a:solidFill>
                  <a:srgbClr val="F3F6FA"/>
                </a:solidFill>
                <a:latin typeface="IBM Plex Sans"/>
              </a:rPr>
              <a:t>Deployment and Maintenance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5840632">
            <a:off x="7757751" y="-3752260"/>
            <a:ext cx="13250056" cy="12183488"/>
          </a:xfrm>
          <a:custGeom>
            <a:avLst/>
            <a:gdLst/>
            <a:ahLst/>
            <a:cxnLst/>
            <a:rect r="r" b="b" t="t" l="l"/>
            <a:pathLst>
              <a:path h="12183488" w="13250056">
                <a:moveTo>
                  <a:pt x="0" y="0"/>
                </a:moveTo>
                <a:lnTo>
                  <a:pt x="13250055" y="0"/>
                </a:lnTo>
                <a:lnTo>
                  <a:pt x="13250055" y="12183487"/>
                </a:lnTo>
                <a:lnTo>
                  <a:pt x="0" y="12183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11548" y="1028700"/>
            <a:ext cx="3853427" cy="5034169"/>
          </a:xfrm>
          <a:custGeom>
            <a:avLst/>
            <a:gdLst/>
            <a:ahLst/>
            <a:cxnLst/>
            <a:rect r="r" b="b" t="t" l="l"/>
            <a:pathLst>
              <a:path h="5034169" w="3853427">
                <a:moveTo>
                  <a:pt x="0" y="0"/>
                </a:moveTo>
                <a:lnTo>
                  <a:pt x="3853427" y="0"/>
                </a:lnTo>
                <a:lnTo>
                  <a:pt x="3853427" y="5034169"/>
                </a:lnTo>
                <a:lnTo>
                  <a:pt x="0" y="50341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322009" y="5286732"/>
            <a:ext cx="3097823" cy="3971568"/>
          </a:xfrm>
          <a:custGeom>
            <a:avLst/>
            <a:gdLst/>
            <a:ahLst/>
            <a:cxnLst/>
            <a:rect r="r" b="b" t="t" l="l"/>
            <a:pathLst>
              <a:path h="3971568" w="3097823">
                <a:moveTo>
                  <a:pt x="0" y="0"/>
                </a:moveTo>
                <a:lnTo>
                  <a:pt x="3097823" y="0"/>
                </a:lnTo>
                <a:lnTo>
                  <a:pt x="3097823" y="3971568"/>
                </a:lnTo>
                <a:lnTo>
                  <a:pt x="0" y="3971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8644310" y="1690996"/>
            <a:ext cx="3504812" cy="3205310"/>
          </a:xfrm>
          <a:custGeom>
            <a:avLst/>
            <a:gdLst/>
            <a:ahLst/>
            <a:cxnLst/>
            <a:rect r="r" b="b" t="t" l="l"/>
            <a:pathLst>
              <a:path h="3205310" w="3504812">
                <a:moveTo>
                  <a:pt x="3504812" y="0"/>
                </a:moveTo>
                <a:lnTo>
                  <a:pt x="0" y="0"/>
                </a:lnTo>
                <a:lnTo>
                  <a:pt x="0" y="3205310"/>
                </a:lnTo>
                <a:lnTo>
                  <a:pt x="3504812" y="3205310"/>
                </a:lnTo>
                <a:lnTo>
                  <a:pt x="350481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3771902" y="6236143"/>
            <a:ext cx="2582570" cy="3022157"/>
          </a:xfrm>
          <a:custGeom>
            <a:avLst/>
            <a:gdLst/>
            <a:ahLst/>
            <a:cxnLst/>
            <a:rect r="r" b="b" t="t" l="l"/>
            <a:pathLst>
              <a:path h="3022157" w="2582570">
                <a:moveTo>
                  <a:pt x="2582571" y="0"/>
                </a:moveTo>
                <a:lnTo>
                  <a:pt x="0" y="0"/>
                </a:lnTo>
                <a:lnTo>
                  <a:pt x="0" y="3022157"/>
                </a:lnTo>
                <a:lnTo>
                  <a:pt x="2582571" y="3022157"/>
                </a:lnTo>
                <a:lnTo>
                  <a:pt x="258257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954888" y="4538663"/>
            <a:ext cx="7527497" cy="1362075"/>
          </a:xfrm>
          <a:prstGeom prst="rect">
            <a:avLst/>
          </a:prstGeom>
        </p:spPr>
        <p:txBody>
          <a:bodyPr anchor="t" rtlCol="false" tIns="0" lIns="0" bIns="0" rIns="0">
            <a:spAutoFit/>
          </a:bodyPr>
          <a:lstStyle/>
          <a:p>
            <a:pPr>
              <a:lnSpc>
                <a:spcPts val="10499"/>
              </a:lnSpc>
            </a:pPr>
            <a:r>
              <a:rPr lang="en-US" sz="9999">
                <a:solidFill>
                  <a:srgbClr val="F3F6FA"/>
                </a:solidFill>
                <a:latin typeface="Archive 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3F6FA"/>
        </a:solidFill>
      </p:bgPr>
    </p:bg>
    <p:spTree>
      <p:nvGrpSpPr>
        <p:cNvPr id="1" name=""/>
        <p:cNvGrpSpPr/>
        <p:nvPr/>
      </p:nvGrpSpPr>
      <p:grpSpPr>
        <a:xfrm>
          <a:off x="0" y="0"/>
          <a:ext cx="0" cy="0"/>
          <a:chOff x="0" y="0"/>
          <a:chExt cx="0" cy="0"/>
        </a:xfrm>
      </p:grpSpPr>
      <p:grpSp>
        <p:nvGrpSpPr>
          <p:cNvPr name="Group 2" id="2"/>
          <p:cNvGrpSpPr/>
          <p:nvPr/>
        </p:nvGrpSpPr>
        <p:grpSpPr>
          <a:xfrm rot="0">
            <a:off x="3345155" y="3900899"/>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B1320"/>
            </a:solidFill>
          </p:spPr>
        </p:sp>
      </p:grpSp>
      <p:sp>
        <p:nvSpPr>
          <p:cNvPr name="TextBox 4" id="4"/>
          <p:cNvSpPr txBox="true"/>
          <p:nvPr/>
        </p:nvSpPr>
        <p:spPr>
          <a:xfrm rot="0">
            <a:off x="3345155" y="4950457"/>
            <a:ext cx="2485203" cy="849061"/>
          </a:xfrm>
          <a:prstGeom prst="rect">
            <a:avLst/>
          </a:prstGeom>
        </p:spPr>
        <p:txBody>
          <a:bodyPr anchor="t" rtlCol="false" tIns="0" lIns="0" bIns="0" rIns="0">
            <a:spAutoFit/>
          </a:bodyPr>
          <a:lstStyle/>
          <a:p>
            <a:pPr algn="ctr">
              <a:lnSpc>
                <a:spcPts val="5571"/>
              </a:lnSpc>
            </a:pPr>
            <a:r>
              <a:rPr lang="en-US" sz="8571">
                <a:solidFill>
                  <a:srgbClr val="F3F6FA"/>
                </a:solidFill>
                <a:latin typeface="Archive Bold"/>
              </a:rPr>
              <a:t>I</a:t>
            </a:r>
          </a:p>
        </p:txBody>
      </p:sp>
      <p:sp>
        <p:nvSpPr>
          <p:cNvPr name="TextBox 5" id="5"/>
          <p:cNvSpPr txBox="true"/>
          <p:nvPr/>
        </p:nvSpPr>
        <p:spPr>
          <a:xfrm rot="0">
            <a:off x="6539645" y="4531357"/>
            <a:ext cx="10043571" cy="1144015"/>
          </a:xfrm>
          <a:prstGeom prst="rect">
            <a:avLst/>
          </a:prstGeom>
        </p:spPr>
        <p:txBody>
          <a:bodyPr anchor="t" rtlCol="false" tIns="0" lIns="0" bIns="0" rIns="0">
            <a:spAutoFit/>
          </a:bodyPr>
          <a:lstStyle/>
          <a:p>
            <a:pPr>
              <a:lnSpc>
                <a:spcPts val="8931"/>
              </a:lnSpc>
            </a:pPr>
            <a:r>
              <a:rPr lang="en-US" sz="7699">
                <a:solidFill>
                  <a:srgbClr val="0B1320"/>
                </a:solidFill>
                <a:latin typeface="Archive Bold"/>
              </a:rPr>
              <a:t>BUSINESS PLAN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true" rot="0">
            <a:off x="11910447" y="3548143"/>
            <a:ext cx="7228724" cy="7402098"/>
          </a:xfrm>
          <a:custGeom>
            <a:avLst/>
            <a:gdLst/>
            <a:ahLst/>
            <a:cxnLst/>
            <a:rect r="r" b="b" t="t" l="l"/>
            <a:pathLst>
              <a:path h="7402098" w="7228724">
                <a:moveTo>
                  <a:pt x="0" y="7402098"/>
                </a:moveTo>
                <a:lnTo>
                  <a:pt x="7228724" y="7402098"/>
                </a:lnTo>
                <a:lnTo>
                  <a:pt x="7228724" y="0"/>
                </a:lnTo>
                <a:lnTo>
                  <a:pt x="0" y="0"/>
                </a:lnTo>
                <a:lnTo>
                  <a:pt x="0" y="740209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146159" y="2705905"/>
            <a:ext cx="6604365" cy="6677207"/>
          </a:xfrm>
          <a:custGeom>
            <a:avLst/>
            <a:gdLst/>
            <a:ahLst/>
            <a:cxnLst/>
            <a:rect r="r" b="b" t="t" l="l"/>
            <a:pathLst>
              <a:path h="6677207" w="6604365">
                <a:moveTo>
                  <a:pt x="0" y="0"/>
                </a:moveTo>
                <a:lnTo>
                  <a:pt x="6604364" y="0"/>
                </a:lnTo>
                <a:lnTo>
                  <a:pt x="6604364" y="6677207"/>
                </a:lnTo>
                <a:lnTo>
                  <a:pt x="0" y="6677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30187" y="1396177"/>
            <a:ext cx="6453258" cy="796290"/>
          </a:xfrm>
          <a:prstGeom prst="rect">
            <a:avLst/>
          </a:prstGeom>
        </p:spPr>
        <p:txBody>
          <a:bodyPr anchor="t" rtlCol="false" tIns="0" lIns="0" bIns="0" rIns="0">
            <a:spAutoFit/>
          </a:bodyPr>
          <a:lstStyle/>
          <a:p>
            <a:pPr>
              <a:lnSpc>
                <a:spcPts val="6089"/>
              </a:lnSpc>
            </a:pPr>
            <a:r>
              <a:rPr lang="en-US" sz="5799">
                <a:solidFill>
                  <a:srgbClr val="F3F6FA"/>
                </a:solidFill>
                <a:latin typeface="Archive"/>
              </a:rPr>
              <a:t>CONTENTS</a:t>
            </a:r>
          </a:p>
        </p:txBody>
      </p:sp>
      <p:grpSp>
        <p:nvGrpSpPr>
          <p:cNvPr name="Group 5" id="5"/>
          <p:cNvGrpSpPr/>
          <p:nvPr/>
        </p:nvGrpSpPr>
        <p:grpSpPr>
          <a:xfrm rot="0">
            <a:off x="1670735" y="1028700"/>
            <a:ext cx="1620109" cy="108284"/>
            <a:chOff x="0" y="0"/>
            <a:chExt cx="2709186" cy="181075"/>
          </a:xfrm>
        </p:grpSpPr>
        <p:sp>
          <p:nvSpPr>
            <p:cNvPr name="Freeform 6" id="6"/>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TextBox 7" id="7"/>
          <p:cNvSpPr txBox="true"/>
          <p:nvPr/>
        </p:nvSpPr>
        <p:spPr>
          <a:xfrm rot="0">
            <a:off x="2798216" y="2995226"/>
            <a:ext cx="5785484"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VISION STATEMENT &amp; PROFILE</a:t>
            </a:r>
          </a:p>
        </p:txBody>
      </p:sp>
      <p:grpSp>
        <p:nvGrpSpPr>
          <p:cNvPr name="Group 8" id="8"/>
          <p:cNvGrpSpPr/>
          <p:nvPr/>
        </p:nvGrpSpPr>
        <p:grpSpPr>
          <a:xfrm rot="0">
            <a:off x="1630187" y="2650347"/>
            <a:ext cx="834081" cy="834081"/>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0" id="10"/>
          <p:cNvSpPr txBox="true"/>
          <p:nvPr/>
        </p:nvSpPr>
        <p:spPr>
          <a:xfrm rot="0">
            <a:off x="1630187" y="3004751"/>
            <a:ext cx="834081" cy="278008"/>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01</a:t>
            </a:r>
          </a:p>
        </p:txBody>
      </p:sp>
      <p:sp>
        <p:nvSpPr>
          <p:cNvPr name="TextBox 11" id="11"/>
          <p:cNvSpPr txBox="true"/>
          <p:nvPr/>
        </p:nvSpPr>
        <p:spPr>
          <a:xfrm rot="0">
            <a:off x="2798216" y="4000757"/>
            <a:ext cx="7147827"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MARKET SIZE &amp; TARGET CUSTOMERS</a:t>
            </a:r>
          </a:p>
        </p:txBody>
      </p:sp>
      <p:grpSp>
        <p:nvGrpSpPr>
          <p:cNvPr name="Group 12" id="12"/>
          <p:cNvGrpSpPr/>
          <p:nvPr/>
        </p:nvGrpSpPr>
        <p:grpSpPr>
          <a:xfrm rot="0">
            <a:off x="1630187" y="3655878"/>
            <a:ext cx="834081" cy="834081"/>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4" id="14"/>
          <p:cNvSpPr txBox="true"/>
          <p:nvPr/>
        </p:nvSpPr>
        <p:spPr>
          <a:xfrm rot="0">
            <a:off x="1630187" y="4010282"/>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02</a:t>
            </a:r>
          </a:p>
        </p:txBody>
      </p:sp>
      <p:sp>
        <p:nvSpPr>
          <p:cNvPr name="TextBox 15" id="15"/>
          <p:cNvSpPr txBox="true"/>
          <p:nvPr/>
        </p:nvSpPr>
        <p:spPr>
          <a:xfrm rot="0">
            <a:off x="2798216" y="5006288"/>
            <a:ext cx="5785484"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REVENUE STREAM</a:t>
            </a:r>
          </a:p>
        </p:txBody>
      </p:sp>
      <p:grpSp>
        <p:nvGrpSpPr>
          <p:cNvPr name="Group 16" id="16"/>
          <p:cNvGrpSpPr/>
          <p:nvPr/>
        </p:nvGrpSpPr>
        <p:grpSpPr>
          <a:xfrm rot="0">
            <a:off x="1630187" y="4661409"/>
            <a:ext cx="834081" cy="834081"/>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8" id="18"/>
          <p:cNvSpPr txBox="true"/>
          <p:nvPr/>
        </p:nvSpPr>
        <p:spPr>
          <a:xfrm rot="0">
            <a:off x="1630187" y="5015813"/>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03</a:t>
            </a:r>
          </a:p>
        </p:txBody>
      </p:sp>
      <p:sp>
        <p:nvSpPr>
          <p:cNvPr name="TextBox 19" id="19"/>
          <p:cNvSpPr txBox="true"/>
          <p:nvPr/>
        </p:nvSpPr>
        <p:spPr>
          <a:xfrm rot="0">
            <a:off x="2798216" y="6011819"/>
            <a:ext cx="5785484"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VALUE PROPOSITION</a:t>
            </a:r>
          </a:p>
        </p:txBody>
      </p:sp>
      <p:grpSp>
        <p:nvGrpSpPr>
          <p:cNvPr name="Group 20" id="20"/>
          <p:cNvGrpSpPr/>
          <p:nvPr/>
        </p:nvGrpSpPr>
        <p:grpSpPr>
          <a:xfrm rot="0">
            <a:off x="1630187" y="5666940"/>
            <a:ext cx="834081" cy="834081"/>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22" id="22"/>
          <p:cNvSpPr txBox="true"/>
          <p:nvPr/>
        </p:nvSpPr>
        <p:spPr>
          <a:xfrm rot="0">
            <a:off x="1630187" y="6021344"/>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04</a:t>
            </a:r>
          </a:p>
        </p:txBody>
      </p:sp>
      <p:sp>
        <p:nvSpPr>
          <p:cNvPr name="TextBox 23" id="23"/>
          <p:cNvSpPr txBox="true"/>
          <p:nvPr/>
        </p:nvSpPr>
        <p:spPr>
          <a:xfrm rot="0">
            <a:off x="2798216" y="7017350"/>
            <a:ext cx="7347942"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ECONOMIC &amp; CASH FLOW ASSESSMENT</a:t>
            </a:r>
          </a:p>
        </p:txBody>
      </p:sp>
      <p:grpSp>
        <p:nvGrpSpPr>
          <p:cNvPr name="Group 24" id="24"/>
          <p:cNvGrpSpPr/>
          <p:nvPr/>
        </p:nvGrpSpPr>
        <p:grpSpPr>
          <a:xfrm rot="0">
            <a:off x="1630187" y="6672472"/>
            <a:ext cx="834081" cy="834081"/>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26" id="26"/>
          <p:cNvSpPr txBox="true"/>
          <p:nvPr/>
        </p:nvSpPr>
        <p:spPr>
          <a:xfrm rot="0">
            <a:off x="1630187" y="7026875"/>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05</a:t>
            </a:r>
          </a:p>
        </p:txBody>
      </p:sp>
      <p:sp>
        <p:nvSpPr>
          <p:cNvPr name="TextBox 27" id="27"/>
          <p:cNvSpPr txBox="true"/>
          <p:nvPr/>
        </p:nvSpPr>
        <p:spPr>
          <a:xfrm rot="0">
            <a:off x="2798216" y="8022881"/>
            <a:ext cx="5785484"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MARKETING &amp; EXPANSION PLAN</a:t>
            </a:r>
          </a:p>
        </p:txBody>
      </p:sp>
      <p:grpSp>
        <p:nvGrpSpPr>
          <p:cNvPr name="Group 28" id="28"/>
          <p:cNvGrpSpPr/>
          <p:nvPr/>
        </p:nvGrpSpPr>
        <p:grpSpPr>
          <a:xfrm rot="0">
            <a:off x="1630187" y="7678003"/>
            <a:ext cx="834081" cy="834081"/>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30" id="30"/>
          <p:cNvSpPr txBox="true"/>
          <p:nvPr/>
        </p:nvSpPr>
        <p:spPr>
          <a:xfrm rot="0">
            <a:off x="1630187" y="8032406"/>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06</a:t>
            </a:r>
          </a:p>
        </p:txBody>
      </p:sp>
      <p:sp>
        <p:nvSpPr>
          <p:cNvPr name="TextBox 31" id="31"/>
          <p:cNvSpPr txBox="true"/>
          <p:nvPr/>
        </p:nvSpPr>
        <p:spPr>
          <a:xfrm rot="0">
            <a:off x="2798216" y="9028412"/>
            <a:ext cx="5785484" cy="281304"/>
          </a:xfrm>
          <a:prstGeom prst="rect">
            <a:avLst/>
          </a:prstGeom>
        </p:spPr>
        <p:txBody>
          <a:bodyPr anchor="t" rtlCol="false" tIns="0" lIns="0" bIns="0" rIns="0">
            <a:spAutoFit/>
          </a:bodyPr>
          <a:lstStyle/>
          <a:p>
            <a:pPr>
              <a:lnSpc>
                <a:spcPts val="1819"/>
              </a:lnSpc>
            </a:pPr>
            <a:r>
              <a:rPr lang="en-US" sz="2799">
                <a:solidFill>
                  <a:srgbClr val="F3F6FA"/>
                </a:solidFill>
                <a:latin typeface="Archive Bold"/>
              </a:rPr>
              <a:t>DAMAGE CONTROL PLAN</a:t>
            </a:r>
          </a:p>
        </p:txBody>
      </p:sp>
      <p:grpSp>
        <p:nvGrpSpPr>
          <p:cNvPr name="Group 32" id="32"/>
          <p:cNvGrpSpPr/>
          <p:nvPr/>
        </p:nvGrpSpPr>
        <p:grpSpPr>
          <a:xfrm rot="0">
            <a:off x="1630187" y="8683534"/>
            <a:ext cx="834081" cy="834081"/>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34" id="34"/>
          <p:cNvSpPr txBox="true"/>
          <p:nvPr/>
        </p:nvSpPr>
        <p:spPr>
          <a:xfrm rot="0">
            <a:off x="1630187" y="9037937"/>
            <a:ext cx="834081" cy="278057"/>
          </a:xfrm>
          <a:prstGeom prst="rect">
            <a:avLst/>
          </a:prstGeom>
        </p:spPr>
        <p:txBody>
          <a:bodyPr anchor="t" rtlCol="false" tIns="0" lIns="0" bIns="0" rIns="0">
            <a:spAutoFit/>
          </a:bodyPr>
          <a:lstStyle/>
          <a:p>
            <a:pPr algn="ctr">
              <a:lnSpc>
                <a:spcPts val="1845"/>
              </a:lnSpc>
            </a:pPr>
            <a:r>
              <a:rPr lang="en-US" sz="2839">
                <a:solidFill>
                  <a:srgbClr val="0B1320"/>
                </a:solidFill>
                <a:latin typeface="Archive Bold"/>
              </a:rPr>
              <a:t>07</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01</a:t>
            </a:r>
          </a:p>
        </p:txBody>
      </p:sp>
      <p:sp>
        <p:nvSpPr>
          <p:cNvPr name="TextBox 5" id="5"/>
          <p:cNvSpPr txBox="true"/>
          <p:nvPr/>
        </p:nvSpPr>
        <p:spPr>
          <a:xfrm rot="0">
            <a:off x="5705558" y="3837278"/>
            <a:ext cx="10043571" cy="2277490"/>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VISION STATEMENT &amp; PROFILE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762612" y="771019"/>
            <a:ext cx="9868876" cy="9515981"/>
          </a:xfrm>
          <a:custGeom>
            <a:avLst/>
            <a:gdLst/>
            <a:ahLst/>
            <a:cxnLst/>
            <a:rect r="r" b="b" t="t" l="l"/>
            <a:pathLst>
              <a:path h="9515981" w="9868876">
                <a:moveTo>
                  <a:pt x="0" y="0"/>
                </a:moveTo>
                <a:lnTo>
                  <a:pt x="9868875" y="0"/>
                </a:lnTo>
                <a:lnTo>
                  <a:pt x="9868875" y="9515981"/>
                </a:lnTo>
                <a:lnTo>
                  <a:pt x="0" y="95159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52258" y="1576690"/>
            <a:ext cx="1620109" cy="108284"/>
            <a:chOff x="0" y="0"/>
            <a:chExt cx="2709186" cy="181075"/>
          </a:xfrm>
        </p:grpSpPr>
        <p:sp>
          <p:nvSpPr>
            <p:cNvPr name="Freeform 4" id="4"/>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grpSp>
        <p:nvGrpSpPr>
          <p:cNvPr name="Group 5" id="5"/>
          <p:cNvGrpSpPr/>
          <p:nvPr/>
        </p:nvGrpSpPr>
        <p:grpSpPr>
          <a:xfrm rot="0">
            <a:off x="10252258" y="3897986"/>
            <a:ext cx="1266325" cy="126632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7" id="7"/>
          <p:cNvSpPr/>
          <p:nvPr/>
        </p:nvSpPr>
        <p:spPr>
          <a:xfrm flipH="false" flipV="false" rot="0">
            <a:off x="10490485" y="4136213"/>
            <a:ext cx="789872" cy="789872"/>
          </a:xfrm>
          <a:custGeom>
            <a:avLst/>
            <a:gdLst/>
            <a:ahLst/>
            <a:cxnLst/>
            <a:rect r="r" b="b" t="t" l="l"/>
            <a:pathLst>
              <a:path h="789872" w="789872">
                <a:moveTo>
                  <a:pt x="0" y="0"/>
                </a:moveTo>
                <a:lnTo>
                  <a:pt x="789872" y="0"/>
                </a:lnTo>
                <a:lnTo>
                  <a:pt x="789872" y="789872"/>
                </a:lnTo>
                <a:lnTo>
                  <a:pt x="0" y="789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11710" y="7645871"/>
            <a:ext cx="1266325" cy="1266325"/>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Freeform 10" id="10"/>
          <p:cNvSpPr/>
          <p:nvPr/>
        </p:nvSpPr>
        <p:spPr>
          <a:xfrm flipH="false" flipV="false" rot="0">
            <a:off x="10628429" y="7934379"/>
            <a:ext cx="513984" cy="628202"/>
          </a:xfrm>
          <a:custGeom>
            <a:avLst/>
            <a:gdLst/>
            <a:ahLst/>
            <a:cxnLst/>
            <a:rect r="r" b="b" t="t" l="l"/>
            <a:pathLst>
              <a:path h="628202" w="513984">
                <a:moveTo>
                  <a:pt x="0" y="0"/>
                </a:moveTo>
                <a:lnTo>
                  <a:pt x="513984" y="0"/>
                </a:lnTo>
                <a:lnTo>
                  <a:pt x="513984" y="628202"/>
                </a:lnTo>
                <a:lnTo>
                  <a:pt x="0" y="6282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11710" y="1944168"/>
            <a:ext cx="6397826"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VISION AND MISSION</a:t>
            </a:r>
          </a:p>
        </p:txBody>
      </p:sp>
      <p:sp>
        <p:nvSpPr>
          <p:cNvPr name="TextBox 12" id="12"/>
          <p:cNvSpPr txBox="true"/>
          <p:nvPr/>
        </p:nvSpPr>
        <p:spPr>
          <a:xfrm rot="0">
            <a:off x="11791096" y="4334350"/>
            <a:ext cx="4818440" cy="2389501"/>
          </a:xfrm>
          <a:prstGeom prst="rect">
            <a:avLst/>
          </a:prstGeom>
        </p:spPr>
        <p:txBody>
          <a:bodyPr anchor="t" rtlCol="false" tIns="0" lIns="0" bIns="0" rIns="0">
            <a:spAutoFit/>
          </a:bodyPr>
          <a:lstStyle/>
          <a:p>
            <a:pPr>
              <a:lnSpc>
                <a:spcPts val="3220"/>
              </a:lnSpc>
            </a:pPr>
            <a:r>
              <a:rPr lang="en-US" sz="2300">
                <a:solidFill>
                  <a:srgbClr val="F3F6FA"/>
                </a:solidFill>
                <a:latin typeface="IBM Plex Sans"/>
              </a:rPr>
              <a:t>to be the leading provider of cutting-edge cybersecurity solutions, safeguarding the digital landscape and empowering organizations to thrive in a secure and trusted environment.</a:t>
            </a:r>
          </a:p>
        </p:txBody>
      </p:sp>
      <p:sp>
        <p:nvSpPr>
          <p:cNvPr name="TextBox 13" id="13"/>
          <p:cNvSpPr txBox="true"/>
          <p:nvPr/>
        </p:nvSpPr>
        <p:spPr>
          <a:xfrm rot="0">
            <a:off x="11791096" y="4124199"/>
            <a:ext cx="3488703" cy="257735"/>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OUR VISION</a:t>
            </a:r>
          </a:p>
        </p:txBody>
      </p:sp>
      <p:sp>
        <p:nvSpPr>
          <p:cNvPr name="TextBox 14" id="14"/>
          <p:cNvSpPr txBox="true"/>
          <p:nvPr/>
        </p:nvSpPr>
        <p:spPr>
          <a:xfrm rot="0">
            <a:off x="11791096" y="7598246"/>
            <a:ext cx="4818440" cy="1851656"/>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to deliver comprehensive digital security solutions, leveraging advanced technologies and industry expertise to protect businesses and individuals from evolving cyber threats.</a:t>
            </a:r>
          </a:p>
        </p:txBody>
      </p:sp>
      <p:sp>
        <p:nvSpPr>
          <p:cNvPr name="TextBox 15" id="15"/>
          <p:cNvSpPr txBox="true"/>
          <p:nvPr/>
        </p:nvSpPr>
        <p:spPr>
          <a:xfrm rot="0">
            <a:off x="11791096" y="7388062"/>
            <a:ext cx="3894508"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MISSION</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B1320"/>
        </a:solidFill>
      </p:bgPr>
    </p:bg>
    <p:spTree>
      <p:nvGrpSpPr>
        <p:cNvPr id="1" name=""/>
        <p:cNvGrpSpPr/>
        <p:nvPr/>
      </p:nvGrpSpPr>
      <p:grpSpPr>
        <a:xfrm>
          <a:off x="0" y="0"/>
          <a:ext cx="0" cy="0"/>
          <a:chOff x="0" y="0"/>
          <a:chExt cx="0" cy="0"/>
        </a:xfrm>
      </p:grpSpPr>
      <p:grpSp>
        <p:nvGrpSpPr>
          <p:cNvPr name="Group 2" id="2"/>
          <p:cNvGrpSpPr/>
          <p:nvPr/>
        </p:nvGrpSpPr>
        <p:grpSpPr>
          <a:xfrm rot="0">
            <a:off x="2538871" y="3711484"/>
            <a:ext cx="2485203" cy="2485203"/>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4" id="4"/>
          <p:cNvSpPr txBox="true"/>
          <p:nvPr/>
        </p:nvSpPr>
        <p:spPr>
          <a:xfrm rot="0">
            <a:off x="2538871" y="4761042"/>
            <a:ext cx="2485203" cy="849061"/>
          </a:xfrm>
          <a:prstGeom prst="rect">
            <a:avLst/>
          </a:prstGeom>
        </p:spPr>
        <p:txBody>
          <a:bodyPr anchor="t" rtlCol="false" tIns="0" lIns="0" bIns="0" rIns="0">
            <a:spAutoFit/>
          </a:bodyPr>
          <a:lstStyle/>
          <a:p>
            <a:pPr algn="ctr">
              <a:lnSpc>
                <a:spcPts val="5571"/>
              </a:lnSpc>
            </a:pPr>
            <a:r>
              <a:rPr lang="en-US" sz="8571">
                <a:solidFill>
                  <a:srgbClr val="0B1320"/>
                </a:solidFill>
                <a:latin typeface="Archive Bold"/>
              </a:rPr>
              <a:t>02</a:t>
            </a:r>
          </a:p>
        </p:txBody>
      </p:sp>
      <p:sp>
        <p:nvSpPr>
          <p:cNvPr name="TextBox 5" id="5"/>
          <p:cNvSpPr txBox="true"/>
          <p:nvPr/>
        </p:nvSpPr>
        <p:spPr>
          <a:xfrm rot="0">
            <a:off x="5705558" y="3837278"/>
            <a:ext cx="10043571" cy="2277490"/>
          </a:xfrm>
          <a:prstGeom prst="rect">
            <a:avLst/>
          </a:prstGeom>
        </p:spPr>
        <p:txBody>
          <a:bodyPr anchor="t" rtlCol="false" tIns="0" lIns="0" bIns="0" rIns="0">
            <a:spAutoFit/>
          </a:bodyPr>
          <a:lstStyle/>
          <a:p>
            <a:pPr>
              <a:lnSpc>
                <a:spcPts val="8931"/>
              </a:lnSpc>
            </a:pPr>
            <a:r>
              <a:rPr lang="en-US" sz="7699">
                <a:solidFill>
                  <a:srgbClr val="F3F6FA"/>
                </a:solidFill>
                <a:latin typeface="Archive Bold"/>
              </a:rPr>
              <a:t>MARKET SIZE &amp; TARGET CUSTOMERS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true" rot="-10800000">
            <a:off x="10336024" y="2285851"/>
            <a:ext cx="9225068" cy="9665878"/>
          </a:xfrm>
          <a:custGeom>
            <a:avLst/>
            <a:gdLst/>
            <a:ahLst/>
            <a:cxnLst/>
            <a:rect r="r" b="b" t="t" l="l"/>
            <a:pathLst>
              <a:path h="9665878" w="9225068">
                <a:moveTo>
                  <a:pt x="0" y="9665877"/>
                </a:moveTo>
                <a:lnTo>
                  <a:pt x="9225067" y="9665877"/>
                </a:lnTo>
                <a:lnTo>
                  <a:pt x="9225067" y="0"/>
                </a:lnTo>
                <a:lnTo>
                  <a:pt x="0" y="0"/>
                </a:lnTo>
                <a:lnTo>
                  <a:pt x="0" y="966587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975159" y="1551234"/>
            <a:ext cx="7394253" cy="7835914"/>
          </a:xfrm>
          <a:custGeom>
            <a:avLst/>
            <a:gdLst/>
            <a:ahLst/>
            <a:cxnLst/>
            <a:rect r="r" b="b" t="t" l="l"/>
            <a:pathLst>
              <a:path h="7835914" w="7394253">
                <a:moveTo>
                  <a:pt x="0" y="0"/>
                </a:moveTo>
                <a:lnTo>
                  <a:pt x="7394254" y="0"/>
                </a:lnTo>
                <a:lnTo>
                  <a:pt x="7394254" y="7835914"/>
                </a:lnTo>
                <a:lnTo>
                  <a:pt x="0" y="78359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1914375" y="1269481"/>
            <a:ext cx="1620109" cy="108284"/>
            <a:chOff x="0" y="0"/>
            <a:chExt cx="2709186" cy="181075"/>
          </a:xfrm>
        </p:grpSpPr>
        <p:sp>
          <p:nvSpPr>
            <p:cNvPr name="Freeform 5" id="5"/>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F3F6FA"/>
            </a:solidFill>
          </p:spPr>
        </p:sp>
      </p:grpSp>
      <p:sp>
        <p:nvSpPr>
          <p:cNvPr name="TextBox 6" id="6"/>
          <p:cNvSpPr txBox="true"/>
          <p:nvPr/>
        </p:nvSpPr>
        <p:spPr>
          <a:xfrm rot="0">
            <a:off x="1873827" y="1636959"/>
            <a:ext cx="6589180"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REVENUE AND GROWTH</a:t>
            </a:r>
          </a:p>
        </p:txBody>
      </p:sp>
      <p:grpSp>
        <p:nvGrpSpPr>
          <p:cNvPr name="Group 7" id="7"/>
          <p:cNvGrpSpPr/>
          <p:nvPr/>
        </p:nvGrpSpPr>
        <p:grpSpPr>
          <a:xfrm rot="0">
            <a:off x="1873827" y="3562203"/>
            <a:ext cx="1266325" cy="126632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9" id="9"/>
          <p:cNvSpPr txBox="true"/>
          <p:nvPr/>
        </p:nvSpPr>
        <p:spPr>
          <a:xfrm rot="0">
            <a:off x="3412664" y="3998567"/>
            <a:ext cx="5564518" cy="737231"/>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2023 Revenue for Pakistan -  Cyber Solutions ($89M) and Security Services ($74M)</a:t>
            </a:r>
          </a:p>
        </p:txBody>
      </p:sp>
      <p:sp>
        <p:nvSpPr>
          <p:cNvPr name="TextBox 10" id="10"/>
          <p:cNvSpPr txBox="true"/>
          <p:nvPr/>
        </p:nvSpPr>
        <p:spPr>
          <a:xfrm rot="0">
            <a:off x="3412664" y="3788415"/>
            <a:ext cx="5298020"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2023 CYBERSECURITY REVENUE</a:t>
            </a:r>
          </a:p>
        </p:txBody>
      </p:sp>
      <p:sp>
        <p:nvSpPr>
          <p:cNvPr name="TextBox 11" id="11"/>
          <p:cNvSpPr txBox="true"/>
          <p:nvPr/>
        </p:nvSpPr>
        <p:spPr>
          <a:xfrm rot="0">
            <a:off x="1735744" y="4133152"/>
            <a:ext cx="1542491" cy="257809"/>
          </a:xfrm>
          <a:prstGeom prst="rect">
            <a:avLst/>
          </a:prstGeom>
        </p:spPr>
        <p:txBody>
          <a:bodyPr anchor="t" rtlCol="false" tIns="0" lIns="0" bIns="0" rIns="0">
            <a:spAutoFit/>
          </a:bodyPr>
          <a:lstStyle/>
          <a:p>
            <a:pPr algn="ctr">
              <a:lnSpc>
                <a:spcPts val="1689"/>
              </a:lnSpc>
            </a:pPr>
            <a:r>
              <a:rPr lang="en-US" sz="2599">
                <a:solidFill>
                  <a:srgbClr val="0B1320"/>
                </a:solidFill>
                <a:latin typeface="Archive Bold"/>
              </a:rPr>
              <a:t>$163M</a:t>
            </a:r>
          </a:p>
        </p:txBody>
      </p:sp>
      <p:grpSp>
        <p:nvGrpSpPr>
          <p:cNvPr name="Group 12" id="12"/>
          <p:cNvGrpSpPr/>
          <p:nvPr/>
        </p:nvGrpSpPr>
        <p:grpSpPr>
          <a:xfrm rot="0">
            <a:off x="1873827" y="5038577"/>
            <a:ext cx="1266325" cy="1266325"/>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3F6FA"/>
            </a:solidFill>
          </p:spPr>
        </p:sp>
      </p:grpSp>
      <p:sp>
        <p:nvSpPr>
          <p:cNvPr name="TextBox 14" id="14"/>
          <p:cNvSpPr txBox="true"/>
          <p:nvPr/>
        </p:nvSpPr>
        <p:spPr>
          <a:xfrm rot="0">
            <a:off x="3412664" y="5474941"/>
            <a:ext cx="4818440" cy="737231"/>
          </a:xfrm>
          <a:prstGeom prst="rect">
            <a:avLst/>
          </a:prstGeom>
        </p:spPr>
        <p:txBody>
          <a:bodyPr anchor="t" rtlCol="false" tIns="0" lIns="0" bIns="0" rIns="0">
            <a:spAutoFit/>
          </a:bodyPr>
          <a:lstStyle/>
          <a:p>
            <a:pPr>
              <a:lnSpc>
                <a:spcPts val="2940"/>
              </a:lnSpc>
            </a:pPr>
            <a:r>
              <a:rPr lang="en-US" sz="2100">
                <a:solidFill>
                  <a:srgbClr val="F3F6FA"/>
                </a:solidFill>
                <a:latin typeface="IBM Plex Sans"/>
              </a:rPr>
              <a:t>Annual Growth Rate for the next five years (2023-2028)</a:t>
            </a:r>
          </a:p>
        </p:txBody>
      </p:sp>
      <p:sp>
        <p:nvSpPr>
          <p:cNvPr name="TextBox 15" id="15"/>
          <p:cNvSpPr txBox="true"/>
          <p:nvPr/>
        </p:nvSpPr>
        <p:spPr>
          <a:xfrm rot="0">
            <a:off x="3412664" y="5264790"/>
            <a:ext cx="3663120"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ANNUAL GROWTH RATE</a:t>
            </a:r>
          </a:p>
        </p:txBody>
      </p:sp>
      <p:sp>
        <p:nvSpPr>
          <p:cNvPr name="TextBox 16" id="16"/>
          <p:cNvSpPr txBox="true"/>
          <p:nvPr/>
        </p:nvSpPr>
        <p:spPr>
          <a:xfrm rot="0">
            <a:off x="1601314" y="5609527"/>
            <a:ext cx="1811350" cy="257809"/>
          </a:xfrm>
          <a:prstGeom prst="rect">
            <a:avLst/>
          </a:prstGeom>
        </p:spPr>
        <p:txBody>
          <a:bodyPr anchor="t" rtlCol="false" tIns="0" lIns="0" bIns="0" rIns="0">
            <a:spAutoFit/>
          </a:bodyPr>
          <a:lstStyle/>
          <a:p>
            <a:pPr algn="ctr">
              <a:lnSpc>
                <a:spcPts val="1689"/>
              </a:lnSpc>
            </a:pPr>
            <a:r>
              <a:rPr lang="en-US" sz="2599">
                <a:solidFill>
                  <a:srgbClr val="0B1320"/>
                </a:solidFill>
                <a:latin typeface="Archive Bold"/>
              </a:rPr>
              <a:t>12.13%</a:t>
            </a:r>
          </a:p>
        </p:txBody>
      </p:sp>
      <p:pic>
        <p:nvPicPr>
          <p:cNvPr name="Picture 17" id="17"/>
          <p:cNvPicPr>
            <a:picLocks noChangeAspect="true"/>
          </p:cNvPicPr>
          <p:nvPr/>
        </p:nvPicPr>
        <p:blipFill>
          <a:blip r:embed="rId7"/>
          <a:stretch>
            <a:fillRect/>
          </a:stretch>
        </p:blipFill>
        <p:spPr>
          <a:xfrm rot="0">
            <a:off x="482490" y="5856802"/>
            <a:ext cx="10749310" cy="4718509"/>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B1320"/>
        </a:solidFill>
      </p:bgPr>
    </p:bg>
    <p:spTree>
      <p:nvGrpSpPr>
        <p:cNvPr id="1" name=""/>
        <p:cNvGrpSpPr/>
        <p:nvPr/>
      </p:nvGrpSpPr>
      <p:grpSpPr>
        <a:xfrm>
          <a:off x="0" y="0"/>
          <a:ext cx="0" cy="0"/>
          <a:chOff x="0" y="0"/>
          <a:chExt cx="0" cy="0"/>
        </a:xfrm>
      </p:grpSpPr>
      <p:sp>
        <p:nvSpPr>
          <p:cNvPr name="Freeform 2" id="2"/>
          <p:cNvSpPr/>
          <p:nvPr/>
        </p:nvSpPr>
        <p:spPr>
          <a:xfrm flipH="false" flipV="false" rot="0">
            <a:off x="2118251" y="3556788"/>
            <a:ext cx="5807095" cy="5701512"/>
          </a:xfrm>
          <a:custGeom>
            <a:avLst/>
            <a:gdLst/>
            <a:ahLst/>
            <a:cxnLst/>
            <a:rect r="r" b="b" t="t" l="l"/>
            <a:pathLst>
              <a:path h="5701512" w="5807095">
                <a:moveTo>
                  <a:pt x="0" y="0"/>
                </a:moveTo>
                <a:lnTo>
                  <a:pt x="5807095" y="0"/>
                </a:lnTo>
                <a:lnTo>
                  <a:pt x="5807095" y="5701512"/>
                </a:lnTo>
                <a:lnTo>
                  <a:pt x="0" y="5701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158799" y="1310452"/>
            <a:ext cx="1620109" cy="108284"/>
            <a:chOff x="0" y="0"/>
            <a:chExt cx="2709186" cy="181075"/>
          </a:xfrm>
        </p:grpSpPr>
        <p:sp>
          <p:nvSpPr>
            <p:cNvPr name="Freeform 4" id="4"/>
            <p:cNvSpPr/>
            <p:nvPr/>
          </p:nvSpPr>
          <p:spPr>
            <a:xfrm flipH="false" flipV="false" rot="0">
              <a:off x="0" y="0"/>
              <a:ext cx="2709185" cy="181075"/>
            </a:xfrm>
            <a:custGeom>
              <a:avLst/>
              <a:gdLst/>
              <a:ahLst/>
              <a:cxnLst/>
              <a:rect r="r" b="b" t="t" l="l"/>
              <a:pathLst>
                <a:path h="181075" w="2709185">
                  <a:moveTo>
                    <a:pt x="0" y="0"/>
                  </a:moveTo>
                  <a:lnTo>
                    <a:pt x="2709185" y="0"/>
                  </a:lnTo>
                  <a:lnTo>
                    <a:pt x="2709185" y="181075"/>
                  </a:lnTo>
                  <a:lnTo>
                    <a:pt x="0" y="181075"/>
                  </a:lnTo>
                  <a:close/>
                </a:path>
              </a:pathLst>
            </a:custGeom>
            <a:solidFill>
              <a:srgbClr val="1C3F60"/>
            </a:solidFill>
          </p:spPr>
        </p:sp>
      </p:grpSp>
      <p:sp>
        <p:nvSpPr>
          <p:cNvPr name="TextBox 5" id="5"/>
          <p:cNvSpPr txBox="true"/>
          <p:nvPr/>
        </p:nvSpPr>
        <p:spPr>
          <a:xfrm rot="0">
            <a:off x="2118251" y="1677930"/>
            <a:ext cx="6068059" cy="1567815"/>
          </a:xfrm>
          <a:prstGeom prst="rect">
            <a:avLst/>
          </a:prstGeom>
        </p:spPr>
        <p:txBody>
          <a:bodyPr anchor="t" rtlCol="false" tIns="0" lIns="0" bIns="0" rIns="0">
            <a:spAutoFit/>
          </a:bodyPr>
          <a:lstStyle/>
          <a:p>
            <a:pPr>
              <a:lnSpc>
                <a:spcPts val="6089"/>
              </a:lnSpc>
            </a:pPr>
            <a:r>
              <a:rPr lang="en-US" sz="5799">
                <a:solidFill>
                  <a:srgbClr val="F3F6FA"/>
                </a:solidFill>
                <a:latin typeface="Archive Bold"/>
              </a:rPr>
              <a:t>ESTIMATED MARKET SIZE</a:t>
            </a:r>
          </a:p>
        </p:txBody>
      </p:sp>
      <p:pic>
        <p:nvPicPr>
          <p:cNvPr name="Picture 6" id="6"/>
          <p:cNvPicPr>
            <a:picLocks noChangeAspect="true"/>
          </p:cNvPicPr>
          <p:nvPr/>
        </p:nvPicPr>
        <p:blipFill>
          <a:blip r:embed="rId5"/>
          <a:stretch>
            <a:fillRect/>
          </a:stretch>
        </p:blipFill>
        <p:spPr>
          <a:xfrm rot="0">
            <a:off x="9090583" y="1410201"/>
            <a:ext cx="2184050" cy="2184050"/>
          </a:xfrm>
          <a:prstGeom prst="rect">
            <a:avLst/>
          </a:prstGeom>
        </p:spPr>
      </p:pic>
      <p:sp>
        <p:nvSpPr>
          <p:cNvPr name="TextBox 7" id="7"/>
          <p:cNvSpPr txBox="true"/>
          <p:nvPr/>
        </p:nvSpPr>
        <p:spPr>
          <a:xfrm rot="0">
            <a:off x="8853867" y="2506315"/>
            <a:ext cx="2657482" cy="241300"/>
          </a:xfrm>
          <a:prstGeom prst="rect">
            <a:avLst/>
          </a:prstGeom>
        </p:spPr>
        <p:txBody>
          <a:bodyPr anchor="t" rtlCol="false" tIns="0" lIns="0" bIns="0" rIns="0">
            <a:spAutoFit/>
          </a:bodyPr>
          <a:lstStyle/>
          <a:p>
            <a:pPr algn="ctr">
              <a:lnSpc>
                <a:spcPts val="1624"/>
              </a:lnSpc>
            </a:pPr>
            <a:r>
              <a:rPr lang="en-US" sz="2499">
                <a:solidFill>
                  <a:srgbClr val="F3F6FA"/>
                </a:solidFill>
                <a:latin typeface="Archive"/>
              </a:rPr>
              <a:t>$125M</a:t>
            </a:r>
          </a:p>
        </p:txBody>
      </p:sp>
      <p:sp>
        <p:nvSpPr>
          <p:cNvPr name="TextBox 8" id="8"/>
          <p:cNvSpPr txBox="true"/>
          <p:nvPr/>
        </p:nvSpPr>
        <p:spPr>
          <a:xfrm rot="0">
            <a:off x="11391857" y="2213855"/>
            <a:ext cx="5189996" cy="1153791"/>
          </a:xfrm>
          <a:prstGeom prst="rect">
            <a:avLst/>
          </a:prstGeom>
        </p:spPr>
        <p:txBody>
          <a:bodyPr anchor="t" rtlCol="false" tIns="0" lIns="0" bIns="0" rIns="0">
            <a:spAutoFit/>
          </a:bodyPr>
          <a:lstStyle/>
          <a:p>
            <a:pPr>
              <a:lnSpc>
                <a:spcPts val="3080"/>
              </a:lnSpc>
            </a:pPr>
            <a:r>
              <a:rPr lang="en-US" sz="2200">
                <a:solidFill>
                  <a:srgbClr val="AFC1D0"/>
                </a:solidFill>
                <a:latin typeface="IBM Plex Sans"/>
              </a:rPr>
              <a:t>Estimated Total Addressable Market (Annual) for Pakistan for the next five years (ranging from $100M to $150M)</a:t>
            </a:r>
          </a:p>
        </p:txBody>
      </p:sp>
      <p:sp>
        <p:nvSpPr>
          <p:cNvPr name="TextBox 9" id="9"/>
          <p:cNvSpPr txBox="true"/>
          <p:nvPr/>
        </p:nvSpPr>
        <p:spPr>
          <a:xfrm rot="0">
            <a:off x="11391857" y="1994179"/>
            <a:ext cx="5446187" cy="274319"/>
          </a:xfrm>
          <a:prstGeom prst="rect">
            <a:avLst/>
          </a:prstGeom>
        </p:spPr>
        <p:txBody>
          <a:bodyPr anchor="t" rtlCol="false" tIns="0" lIns="0" bIns="0" rIns="0">
            <a:spAutoFit/>
          </a:bodyPr>
          <a:lstStyle/>
          <a:p>
            <a:pPr>
              <a:lnSpc>
                <a:spcPts val="1754"/>
              </a:lnSpc>
            </a:pPr>
            <a:r>
              <a:rPr lang="en-US" sz="2699">
                <a:solidFill>
                  <a:srgbClr val="F3F6FA"/>
                </a:solidFill>
                <a:latin typeface="Archive Bold"/>
              </a:rPr>
              <a:t>TOTAL ADDRESSABLE MARKET</a:t>
            </a:r>
          </a:p>
        </p:txBody>
      </p:sp>
      <p:pic>
        <p:nvPicPr>
          <p:cNvPr name="Picture 10" id="10"/>
          <p:cNvPicPr>
            <a:picLocks noChangeAspect="true"/>
          </p:cNvPicPr>
          <p:nvPr/>
        </p:nvPicPr>
        <p:blipFill>
          <a:blip r:embed="rId6"/>
          <a:stretch>
            <a:fillRect/>
          </a:stretch>
        </p:blipFill>
        <p:spPr>
          <a:xfrm rot="0">
            <a:off x="9090583" y="3958746"/>
            <a:ext cx="2184050" cy="2184050"/>
          </a:xfrm>
          <a:prstGeom prst="rect">
            <a:avLst/>
          </a:prstGeom>
        </p:spPr>
      </p:pic>
      <p:sp>
        <p:nvSpPr>
          <p:cNvPr name="TextBox 11" id="11"/>
          <p:cNvSpPr txBox="true"/>
          <p:nvPr/>
        </p:nvSpPr>
        <p:spPr>
          <a:xfrm rot="0">
            <a:off x="9558488" y="5016186"/>
            <a:ext cx="1248241" cy="241300"/>
          </a:xfrm>
          <a:prstGeom prst="rect">
            <a:avLst/>
          </a:prstGeom>
        </p:spPr>
        <p:txBody>
          <a:bodyPr anchor="t" rtlCol="false" tIns="0" lIns="0" bIns="0" rIns="0">
            <a:spAutoFit/>
          </a:bodyPr>
          <a:lstStyle/>
          <a:p>
            <a:pPr algn="ctr">
              <a:lnSpc>
                <a:spcPts val="1624"/>
              </a:lnSpc>
            </a:pPr>
            <a:r>
              <a:rPr lang="en-US" sz="2499">
                <a:solidFill>
                  <a:srgbClr val="F3F6FA"/>
                </a:solidFill>
                <a:latin typeface="Archive Bold"/>
              </a:rPr>
              <a:t>35%</a:t>
            </a:r>
          </a:p>
        </p:txBody>
      </p:sp>
      <p:sp>
        <p:nvSpPr>
          <p:cNvPr name="TextBox 12" id="12"/>
          <p:cNvSpPr txBox="true"/>
          <p:nvPr/>
        </p:nvSpPr>
        <p:spPr>
          <a:xfrm rot="0">
            <a:off x="11391857" y="4677716"/>
            <a:ext cx="4818440" cy="763266"/>
          </a:xfrm>
          <a:prstGeom prst="rect">
            <a:avLst/>
          </a:prstGeom>
        </p:spPr>
        <p:txBody>
          <a:bodyPr anchor="t" rtlCol="false" tIns="0" lIns="0" bIns="0" rIns="0">
            <a:spAutoFit/>
          </a:bodyPr>
          <a:lstStyle/>
          <a:p>
            <a:pPr>
              <a:lnSpc>
                <a:spcPts val="3080"/>
              </a:lnSpc>
            </a:pPr>
            <a:r>
              <a:rPr lang="en-US" sz="2200">
                <a:solidFill>
                  <a:srgbClr val="AFC1D0"/>
                </a:solidFill>
                <a:latin typeface="IBM Plex Sans"/>
              </a:rPr>
              <a:t>Current Market Opportunity for Cybersecurity in Pakistan</a:t>
            </a:r>
          </a:p>
        </p:txBody>
      </p:sp>
      <p:sp>
        <p:nvSpPr>
          <p:cNvPr name="TextBox 13" id="13"/>
          <p:cNvSpPr txBox="true"/>
          <p:nvPr/>
        </p:nvSpPr>
        <p:spPr>
          <a:xfrm rot="0">
            <a:off x="11391857" y="4458040"/>
            <a:ext cx="4439317" cy="274319"/>
          </a:xfrm>
          <a:prstGeom prst="rect">
            <a:avLst/>
          </a:prstGeom>
        </p:spPr>
        <p:txBody>
          <a:bodyPr anchor="t" rtlCol="false" tIns="0" lIns="0" bIns="0" rIns="0">
            <a:spAutoFit/>
          </a:bodyPr>
          <a:lstStyle/>
          <a:p>
            <a:pPr>
              <a:lnSpc>
                <a:spcPts val="1754"/>
              </a:lnSpc>
            </a:pPr>
            <a:r>
              <a:rPr lang="en-US" sz="2699">
                <a:solidFill>
                  <a:srgbClr val="F3F6FA"/>
                </a:solidFill>
                <a:latin typeface="Archive Bold"/>
              </a:rPr>
              <a:t>MARKET OPPORTUNITY</a:t>
            </a:r>
          </a:p>
        </p:txBody>
      </p:sp>
      <p:pic>
        <p:nvPicPr>
          <p:cNvPr name="Picture 14" id="14"/>
          <p:cNvPicPr>
            <a:picLocks noChangeAspect="true"/>
          </p:cNvPicPr>
          <p:nvPr/>
        </p:nvPicPr>
        <p:blipFill>
          <a:blip r:embed="rId7"/>
          <a:stretch>
            <a:fillRect/>
          </a:stretch>
        </p:blipFill>
        <p:spPr>
          <a:xfrm rot="0">
            <a:off x="9090583" y="6507292"/>
            <a:ext cx="2184050" cy="2184050"/>
          </a:xfrm>
          <a:prstGeom prst="rect">
            <a:avLst/>
          </a:prstGeom>
        </p:spPr>
      </p:pic>
      <p:sp>
        <p:nvSpPr>
          <p:cNvPr name="TextBox 15" id="15"/>
          <p:cNvSpPr txBox="true"/>
          <p:nvPr/>
        </p:nvSpPr>
        <p:spPr>
          <a:xfrm rot="0">
            <a:off x="9558488" y="7564732"/>
            <a:ext cx="1248241" cy="241300"/>
          </a:xfrm>
          <a:prstGeom prst="rect">
            <a:avLst/>
          </a:prstGeom>
        </p:spPr>
        <p:txBody>
          <a:bodyPr anchor="t" rtlCol="false" tIns="0" lIns="0" bIns="0" rIns="0">
            <a:spAutoFit/>
          </a:bodyPr>
          <a:lstStyle/>
          <a:p>
            <a:pPr algn="ctr">
              <a:lnSpc>
                <a:spcPts val="1624"/>
              </a:lnSpc>
            </a:pPr>
            <a:r>
              <a:rPr lang="en-US" sz="2499">
                <a:solidFill>
                  <a:srgbClr val="F3F6FA"/>
                </a:solidFill>
                <a:latin typeface="Archive Bold"/>
              </a:rPr>
              <a:t>39</a:t>
            </a:r>
          </a:p>
        </p:txBody>
      </p:sp>
      <p:sp>
        <p:nvSpPr>
          <p:cNvPr name="TextBox 16" id="16"/>
          <p:cNvSpPr txBox="true"/>
          <p:nvPr/>
        </p:nvSpPr>
        <p:spPr>
          <a:xfrm rot="0">
            <a:off x="11391857" y="7365633"/>
            <a:ext cx="4818440" cy="1108706"/>
          </a:xfrm>
          <a:prstGeom prst="rect">
            <a:avLst/>
          </a:prstGeom>
        </p:spPr>
        <p:txBody>
          <a:bodyPr anchor="t" rtlCol="false" tIns="0" lIns="0" bIns="0" rIns="0">
            <a:spAutoFit/>
          </a:bodyPr>
          <a:lstStyle/>
          <a:p>
            <a:pPr>
              <a:lnSpc>
                <a:spcPts val="2940"/>
              </a:lnSpc>
            </a:pPr>
            <a:r>
              <a:rPr lang="en-US" sz="2100">
                <a:solidFill>
                  <a:srgbClr val="AFC1D0"/>
                </a:solidFill>
                <a:latin typeface="IBM Plex Sans"/>
              </a:rPr>
              <a:t>Total firms providing cybersecurity solutions in Pakistan in 2023 (4127 total software companies)</a:t>
            </a:r>
          </a:p>
        </p:txBody>
      </p:sp>
      <p:sp>
        <p:nvSpPr>
          <p:cNvPr name="TextBox 17" id="17"/>
          <p:cNvSpPr txBox="true"/>
          <p:nvPr/>
        </p:nvSpPr>
        <p:spPr>
          <a:xfrm rot="0">
            <a:off x="11391857" y="7155482"/>
            <a:ext cx="5189996" cy="257809"/>
          </a:xfrm>
          <a:prstGeom prst="rect">
            <a:avLst/>
          </a:prstGeom>
        </p:spPr>
        <p:txBody>
          <a:bodyPr anchor="t" rtlCol="false" tIns="0" lIns="0" bIns="0" rIns="0">
            <a:spAutoFit/>
          </a:bodyPr>
          <a:lstStyle/>
          <a:p>
            <a:pPr>
              <a:lnSpc>
                <a:spcPts val="1689"/>
              </a:lnSpc>
            </a:pPr>
            <a:r>
              <a:rPr lang="en-US" sz="2599">
                <a:solidFill>
                  <a:srgbClr val="F3F6FA"/>
                </a:solidFill>
                <a:latin typeface="Archive Bold"/>
              </a:rPr>
              <a:t>TOTAL CYBERSECURITY FIRMS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DAF2eOua1Qs</dc:identifier>
  <dcterms:modified xsi:type="dcterms:W3CDTF">2011-08-01T06:04:30Z</dcterms:modified>
  <cp:revision>1</cp:revision>
  <dc:title>PPIT A3</dc:title>
</cp:coreProperties>
</file>